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75" r:id="rId2"/>
    <p:sldId id="563" r:id="rId3"/>
    <p:sldId id="572" r:id="rId4"/>
    <p:sldId id="573" r:id="rId5"/>
    <p:sldId id="574" r:id="rId6"/>
    <p:sldId id="575" r:id="rId7"/>
    <p:sldId id="576" r:id="rId8"/>
    <p:sldId id="588" r:id="rId9"/>
    <p:sldId id="577" r:id="rId10"/>
    <p:sldId id="578" r:id="rId11"/>
    <p:sldId id="579" r:id="rId12"/>
    <p:sldId id="580" r:id="rId13"/>
    <p:sldId id="581" r:id="rId14"/>
    <p:sldId id="582" r:id="rId15"/>
    <p:sldId id="583" r:id="rId16"/>
    <p:sldId id="584" r:id="rId17"/>
    <p:sldId id="585" r:id="rId18"/>
    <p:sldId id="586" r:id="rId19"/>
    <p:sldId id="587"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56"/>
    <p:restoredTop sz="94694"/>
  </p:normalViewPr>
  <p:slideViewPr>
    <p:cSldViewPr>
      <p:cViewPr varScale="1">
        <p:scale>
          <a:sx n="114" d="100"/>
          <a:sy n="114" d="100"/>
        </p:scale>
        <p:origin x="1896" y="176"/>
      </p:cViewPr>
      <p:guideLst>
        <p:guide orient="horz" pos="2160"/>
        <p:guide pos="2880"/>
      </p:guideLst>
    </p:cSldViewPr>
  </p:slideViewPr>
  <p:outlineViewPr>
    <p:cViewPr>
      <p:scale>
        <a:sx n="33" d="100"/>
        <a:sy n="33" d="100"/>
      </p:scale>
      <p:origin x="0" y="-166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636D43-D4F4-AB4E-AC08-0011D3F215DD}"/>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65C3F377-C4BF-C342-9D3E-D159FB3BDAD2}"/>
              </a:ext>
            </a:extLst>
          </p:cNvPr>
          <p:cNvSpPr>
            <a:spLocks noGrp="1"/>
          </p:cNvSpPr>
          <p:nvPr>
            <p:ph type="dt" sz="quarter"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1104ABA-2208-49CA-8BD0-B401195A0249}" type="datetimeFigureOut">
              <a:rPr lang="en-US" altLang="en-US"/>
              <a:pPr>
                <a:defRPr/>
              </a:pPr>
              <a:t>11/4/19</a:t>
            </a:fld>
            <a:endParaRPr lang="en-US" altLang="en-US"/>
          </a:p>
        </p:txBody>
      </p:sp>
      <p:sp>
        <p:nvSpPr>
          <p:cNvPr id="4" name="Footer Placeholder 3">
            <a:extLst>
              <a:ext uri="{FF2B5EF4-FFF2-40B4-BE49-F238E27FC236}">
                <a16:creationId xmlns:a16="http://schemas.microsoft.com/office/drawing/2014/main" id="{8C863FDF-4463-7545-9D53-2AF07D94CFCB}"/>
              </a:ext>
            </a:extLst>
          </p:cNvPr>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83AEECE9-BEA4-8D4F-BB5D-165935CE3493}"/>
              </a:ext>
            </a:extLst>
          </p:cNvPr>
          <p:cNvSpPr>
            <a:spLocks noGrp="1"/>
          </p:cNvSpPr>
          <p:nvPr>
            <p:ph type="sldNum" sz="quarter" idx="3"/>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40470E9-0BD7-4EF5-954D-CA04848F1858}" type="slidenum">
              <a:rPr lang="en-US" altLang="en-US"/>
              <a:pPr>
                <a:defRPr/>
              </a:pPr>
              <a:t>‹#›</a:t>
            </a:fld>
            <a:endParaRPr lang="en-US" altLang="en-US"/>
          </a:p>
        </p:txBody>
      </p:sp>
    </p:spTree>
    <p:extLst>
      <p:ext uri="{BB962C8B-B14F-4D97-AF65-F5344CB8AC3E}">
        <p14:creationId xmlns:p14="http://schemas.microsoft.com/office/powerpoint/2010/main" val="369576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1E8B53-C945-9B4E-8BA5-8439CE784E5C}"/>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17CC8F6-4C31-0E4B-BD60-FD0E576C3DE0}"/>
              </a:ext>
            </a:extLst>
          </p:cNvPr>
          <p:cNvSpPr>
            <a:spLocks noGrp="1"/>
          </p:cNvSpPr>
          <p:nvPr>
            <p:ph type="dt"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82FC689-A490-4362-BF79-8815AF491FB8}" type="datetimeFigureOut">
              <a:rPr lang="en-US" altLang="en-US"/>
              <a:pPr>
                <a:defRPr/>
              </a:pPr>
              <a:t>11/4/19</a:t>
            </a:fld>
            <a:endParaRPr lang="en-US" altLang="en-US"/>
          </a:p>
        </p:txBody>
      </p:sp>
      <p:sp>
        <p:nvSpPr>
          <p:cNvPr id="4" name="Slide Image Placeholder 3">
            <a:extLst>
              <a:ext uri="{FF2B5EF4-FFF2-40B4-BE49-F238E27FC236}">
                <a16:creationId xmlns:a16="http://schemas.microsoft.com/office/drawing/2014/main" id="{9B3D4D84-9CCF-B443-81F4-997B5E73052D}"/>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28835CA-22C6-E24B-BD16-CFC684386389}"/>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491DA21-F2E3-1F49-A83A-0FB30DEECBBD}"/>
              </a:ext>
            </a:extLst>
          </p:cNvPr>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B63849AF-FF85-9949-9A6D-9C08E71015E6}"/>
              </a:ext>
            </a:extLst>
          </p:cNvPr>
          <p:cNvSpPr>
            <a:spLocks noGrp="1"/>
          </p:cNvSpPr>
          <p:nvPr>
            <p:ph type="sldNum" sz="quarter" idx="5"/>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387940F-35EC-40EB-9131-D6D871D4E144}" type="slidenum">
              <a:rPr lang="en-US" altLang="en-US"/>
              <a:pPr>
                <a:defRPr/>
              </a:pPr>
              <a:t>‹#›</a:t>
            </a:fld>
            <a:endParaRPr lang="en-US" altLang="en-US"/>
          </a:p>
        </p:txBody>
      </p:sp>
    </p:spTree>
    <p:extLst>
      <p:ext uri="{BB962C8B-B14F-4D97-AF65-F5344CB8AC3E}">
        <p14:creationId xmlns:p14="http://schemas.microsoft.com/office/powerpoint/2010/main" val="355775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C3B43B4A-FB72-0743-87A4-10379256CE2D}"/>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4" rIns="91428" bIns="45714"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C230972C-4154-3441-B0E7-1E9C12502039}" type="slidenum">
              <a:rPr lang="en-US" altLang="en-US" sz="1200">
                <a:latin typeface="Calibri" panose="020F0502020204030204" pitchFamily="34" charset="0"/>
              </a:rPr>
              <a:pPr algn="r" eaLnBrk="1" hangingPunct="1"/>
              <a:t>3</a:t>
            </a:fld>
            <a:endParaRPr lang="en-US" altLang="en-US" sz="1200">
              <a:latin typeface="Calibri" panose="020F0502020204030204" pitchFamily="34" charset="0"/>
            </a:endParaRPr>
          </a:p>
        </p:txBody>
      </p:sp>
      <p:sp>
        <p:nvSpPr>
          <p:cNvPr id="39938" name="Rectangle 2">
            <a:extLst>
              <a:ext uri="{FF2B5EF4-FFF2-40B4-BE49-F238E27FC236}">
                <a16:creationId xmlns:a16="http://schemas.microsoft.com/office/drawing/2014/main" id="{7BD718B2-19B1-A445-BF13-703DB72F492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266E5019-A529-CD4E-ACDE-A5458FC113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it-IT" altLang="en-US"/>
              <a:t>Figure 5-3 </a:t>
            </a:r>
            <a:r>
              <a:rPr lang="en-US" altLang="en-US"/>
              <a:t>The F1 and F2 results of crosses involving the yellow-body, white-eye mutations and the white-eye, miniature-wing mutations. In cross A, 1.3 percent of the F2 flies (males and females) demonstrate recombinant phenotypes, which express either white or yellow. In cross B, 37.2 percent of the F2 flies (males and females) demonstrate recombinant phenotypes, which are either miniature or white mutants.</a:t>
            </a:r>
            <a:endParaRPr lang="en-GB" altLang="en-US"/>
          </a:p>
        </p:txBody>
      </p:sp>
    </p:spTree>
    <p:extLst>
      <p:ext uri="{BB962C8B-B14F-4D97-AF65-F5344CB8AC3E}">
        <p14:creationId xmlns:p14="http://schemas.microsoft.com/office/powerpoint/2010/main" val="914329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8F5517D2-08CA-3D42-BD5A-BCADCECC57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23900" indent="-277813">
              <a:defRPr>
                <a:solidFill>
                  <a:schemeClr val="tx1"/>
                </a:solidFill>
                <a:latin typeface="Arial" panose="020B0604020202020204" pitchFamily="34" charset="0"/>
                <a:ea typeface="ＭＳ Ｐゴシック" panose="020B0600070205080204" pitchFamily="34" charset="-128"/>
              </a:defRPr>
            </a:lvl2pPr>
            <a:lvl3pPr marL="1114425" indent="-222250">
              <a:defRPr>
                <a:solidFill>
                  <a:schemeClr val="tx1"/>
                </a:solidFill>
                <a:latin typeface="Arial" panose="020B0604020202020204" pitchFamily="34" charset="0"/>
                <a:ea typeface="ＭＳ Ｐゴシック" panose="020B0600070205080204" pitchFamily="34" charset="-128"/>
              </a:defRPr>
            </a:lvl3pPr>
            <a:lvl4pPr marL="1558925" indent="-222250">
              <a:defRPr>
                <a:solidFill>
                  <a:schemeClr val="tx1"/>
                </a:solidFill>
                <a:latin typeface="Arial" panose="020B0604020202020204" pitchFamily="34" charset="0"/>
                <a:ea typeface="ＭＳ Ｐゴシック" panose="020B0600070205080204" pitchFamily="34" charset="-128"/>
              </a:defRPr>
            </a:lvl4pPr>
            <a:lvl5pPr marL="2005013" indent="-222250">
              <a:defRPr>
                <a:solidFill>
                  <a:schemeClr val="tx1"/>
                </a:solidFill>
                <a:latin typeface="Arial" panose="020B0604020202020204" pitchFamily="34" charset="0"/>
                <a:ea typeface="ＭＳ Ｐゴシック" panose="020B0600070205080204" pitchFamily="34" charset="-128"/>
              </a:defRPr>
            </a:lvl5pPr>
            <a:lvl6pPr marL="24622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194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766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338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BFE2502-C766-C647-A24F-102E6F50AE52}"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
        <p:nvSpPr>
          <p:cNvPr id="45058" name="Rectangle 2">
            <a:extLst>
              <a:ext uri="{FF2B5EF4-FFF2-40B4-BE49-F238E27FC236}">
                <a16:creationId xmlns:a16="http://schemas.microsoft.com/office/drawing/2014/main" id="{0B78E1E0-F3A7-0148-B411-B9C391D8B4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a:extLst>
              <a:ext uri="{FF2B5EF4-FFF2-40B4-BE49-F238E27FC236}">
                <a16:creationId xmlns:a16="http://schemas.microsoft.com/office/drawing/2014/main" id="{5E39CE68-FEBC-AA4E-86BE-8728D06BF45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en-US"/>
              <a:t>Figure 5-4 </a:t>
            </a:r>
            <a:r>
              <a:rPr lang="en-US" altLang="en-US"/>
              <a:t>A map of the yellow (y), white (w), and miniature (m) genes on the X chromosome of Drosophila melanogaster. Each number represents the percentage of recombinant offspring produced in one of three crosses, each involving two different genes.</a:t>
            </a:r>
            <a:endParaRPr lang="en-GB" altLang="en-US"/>
          </a:p>
        </p:txBody>
      </p:sp>
    </p:spTree>
    <p:extLst>
      <p:ext uri="{BB962C8B-B14F-4D97-AF65-F5344CB8AC3E}">
        <p14:creationId xmlns:p14="http://schemas.microsoft.com/office/powerpoint/2010/main" val="1403612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a:extLst>
              <a:ext uri="{FF2B5EF4-FFF2-40B4-BE49-F238E27FC236}">
                <a16:creationId xmlns:a16="http://schemas.microsoft.com/office/drawing/2014/main" id="{FACFF84A-0AA5-7244-B28A-15FBB8D55B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23900" indent="-277813">
              <a:defRPr>
                <a:solidFill>
                  <a:schemeClr val="tx1"/>
                </a:solidFill>
                <a:latin typeface="Arial" panose="020B0604020202020204" pitchFamily="34" charset="0"/>
                <a:ea typeface="ＭＳ Ｐゴシック" panose="020B0600070205080204" pitchFamily="34" charset="-128"/>
              </a:defRPr>
            </a:lvl2pPr>
            <a:lvl3pPr marL="1114425" indent="-222250">
              <a:defRPr>
                <a:solidFill>
                  <a:schemeClr val="tx1"/>
                </a:solidFill>
                <a:latin typeface="Arial" panose="020B0604020202020204" pitchFamily="34" charset="0"/>
                <a:ea typeface="ＭＳ Ｐゴシック" panose="020B0600070205080204" pitchFamily="34" charset="-128"/>
              </a:defRPr>
            </a:lvl3pPr>
            <a:lvl4pPr marL="1558925" indent="-222250">
              <a:defRPr>
                <a:solidFill>
                  <a:schemeClr val="tx1"/>
                </a:solidFill>
                <a:latin typeface="Arial" panose="020B0604020202020204" pitchFamily="34" charset="0"/>
                <a:ea typeface="ＭＳ Ｐゴシック" panose="020B0600070205080204" pitchFamily="34" charset="-128"/>
              </a:defRPr>
            </a:lvl4pPr>
            <a:lvl5pPr marL="2005013" indent="-222250">
              <a:defRPr>
                <a:solidFill>
                  <a:schemeClr val="tx1"/>
                </a:solidFill>
                <a:latin typeface="Arial" panose="020B0604020202020204" pitchFamily="34" charset="0"/>
                <a:ea typeface="ＭＳ Ｐゴシック" panose="020B0600070205080204" pitchFamily="34" charset="-128"/>
              </a:defRPr>
            </a:lvl5pPr>
            <a:lvl6pPr marL="24622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194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766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338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50A79B-917E-9E40-A94D-E934A191DC0A}"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
        <p:nvSpPr>
          <p:cNvPr id="52226" name="Rectangle 2">
            <a:extLst>
              <a:ext uri="{FF2B5EF4-FFF2-40B4-BE49-F238E27FC236}">
                <a16:creationId xmlns:a16="http://schemas.microsoft.com/office/drawing/2014/main" id="{65173D35-E2D1-EF4E-A4F0-7B321E03A54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a:extLst>
              <a:ext uri="{FF2B5EF4-FFF2-40B4-BE49-F238E27FC236}">
                <a16:creationId xmlns:a16="http://schemas.microsoft.com/office/drawing/2014/main" id="{A57D4BD6-6D4C-DD4B-9E89-EFFA8D9ABAD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en-US"/>
              <a:t>Figure 5-3 </a:t>
            </a:r>
            <a:r>
              <a:rPr lang="en-US" altLang="en-US"/>
              <a:t>The F1 and F2 results of crosses involving the yellow-body, white-eye mutations and the white-eye, miniature-wing mutations. In cross A, 1.3 percent of the F2 flies (males and females) demonstrate recombinant phenotypes, which express either white or yellow. In cross B, 37.2 percent of the F2 flies (males and females) demonstrate recombinant phenotypes, which are either miniature or white mutants.</a:t>
            </a:r>
            <a:endParaRPr lang="en-GB" altLang="en-US"/>
          </a:p>
        </p:txBody>
      </p:sp>
    </p:spTree>
    <p:extLst>
      <p:ext uri="{BB962C8B-B14F-4D97-AF65-F5344CB8AC3E}">
        <p14:creationId xmlns:p14="http://schemas.microsoft.com/office/powerpoint/2010/main" val="296422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963325BA-E38B-E542-9429-C492B19128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23900" indent="-277813">
              <a:defRPr>
                <a:solidFill>
                  <a:schemeClr val="tx1"/>
                </a:solidFill>
                <a:latin typeface="Arial" panose="020B0604020202020204" pitchFamily="34" charset="0"/>
                <a:ea typeface="ＭＳ Ｐゴシック" panose="020B0600070205080204" pitchFamily="34" charset="-128"/>
              </a:defRPr>
            </a:lvl2pPr>
            <a:lvl3pPr marL="1114425" indent="-222250">
              <a:defRPr>
                <a:solidFill>
                  <a:schemeClr val="tx1"/>
                </a:solidFill>
                <a:latin typeface="Arial" panose="020B0604020202020204" pitchFamily="34" charset="0"/>
                <a:ea typeface="ＭＳ Ｐゴシック" panose="020B0600070205080204" pitchFamily="34" charset="-128"/>
              </a:defRPr>
            </a:lvl3pPr>
            <a:lvl4pPr marL="1558925" indent="-222250">
              <a:defRPr>
                <a:solidFill>
                  <a:schemeClr val="tx1"/>
                </a:solidFill>
                <a:latin typeface="Arial" panose="020B0604020202020204" pitchFamily="34" charset="0"/>
                <a:ea typeface="ＭＳ Ｐゴシック" panose="020B0600070205080204" pitchFamily="34" charset="-128"/>
              </a:defRPr>
            </a:lvl4pPr>
            <a:lvl5pPr marL="2005013" indent="-222250">
              <a:defRPr>
                <a:solidFill>
                  <a:schemeClr val="tx1"/>
                </a:solidFill>
                <a:latin typeface="Arial" panose="020B0604020202020204" pitchFamily="34" charset="0"/>
                <a:ea typeface="ＭＳ Ｐゴシック" panose="020B0600070205080204" pitchFamily="34" charset="-128"/>
              </a:defRPr>
            </a:lvl5pPr>
            <a:lvl6pPr marL="24622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194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766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33813" indent="-2222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057E239-902D-544D-A67A-DC3243171760}"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
        <p:nvSpPr>
          <p:cNvPr id="58370" name="Rectangle 2">
            <a:extLst>
              <a:ext uri="{FF2B5EF4-FFF2-40B4-BE49-F238E27FC236}">
                <a16:creationId xmlns:a16="http://schemas.microsoft.com/office/drawing/2014/main" id="{6C026523-709E-D64E-B4D5-778B8DF416F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Rectangle 3">
            <a:extLst>
              <a:ext uri="{FF2B5EF4-FFF2-40B4-BE49-F238E27FC236}">
                <a16:creationId xmlns:a16="http://schemas.microsoft.com/office/drawing/2014/main" id="{A65A2FEC-55A4-F145-A55B-222350E229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en-US"/>
              <a:t>Figure 5-4 </a:t>
            </a:r>
            <a:r>
              <a:rPr lang="en-US" altLang="en-US"/>
              <a:t>A map of the yellow (y), white (w), and miniature (m) genes on the X chromosome of Drosophila melanogaster. Each number represents the percentage of recombinant offspring produced in one of three crosses, each involving two different genes.</a:t>
            </a:r>
            <a:endParaRPr lang="en-GB" altLang="en-US"/>
          </a:p>
        </p:txBody>
      </p:sp>
    </p:spTree>
    <p:extLst>
      <p:ext uri="{BB962C8B-B14F-4D97-AF65-F5344CB8AC3E}">
        <p14:creationId xmlns:p14="http://schemas.microsoft.com/office/powerpoint/2010/main" val="3770969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a:extLst>
              <a:ext uri="{FF2B5EF4-FFF2-40B4-BE49-F238E27FC236}">
                <a16:creationId xmlns:a16="http://schemas.microsoft.com/office/drawing/2014/main" id="{786B2F64-EDDA-D44D-BE70-6DA8026883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A8E54A2-87D3-0C4E-95A1-2ED8E29F6231}" type="slidenum">
              <a:rPr lang="en-US" altLang="en-US" smtClean="0"/>
              <a:pPr>
                <a:spcBef>
                  <a:spcPct val="0"/>
                </a:spcBef>
              </a:pPr>
              <a:t>22</a:t>
            </a:fld>
            <a:endParaRPr lang="en-US" altLang="en-US"/>
          </a:p>
        </p:txBody>
      </p:sp>
      <p:sp>
        <p:nvSpPr>
          <p:cNvPr id="41986" name="Rectangle 2">
            <a:extLst>
              <a:ext uri="{FF2B5EF4-FFF2-40B4-BE49-F238E27FC236}">
                <a16:creationId xmlns:a16="http://schemas.microsoft.com/office/drawing/2014/main" id="{4D8AAA53-7FF0-3549-A6F9-B026BB8966C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a:extLst>
              <a:ext uri="{FF2B5EF4-FFF2-40B4-BE49-F238E27FC236}">
                <a16:creationId xmlns:a16="http://schemas.microsoft.com/office/drawing/2014/main" id="{7794D37F-EDC2-C046-9A84-2F30FCF7DD7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en-US"/>
              <a:t>Figure 5-5 </a:t>
            </a:r>
            <a:r>
              <a:rPr lang="en-US" altLang="en-US"/>
              <a:t>Two examples of a single crossover between two nonsister chromatids and the gametes subsequently produced. In (a) the exchange does not alter the linkage arrangement between the alleles of the two genes, only parental gametes are formed, and the exchange goes undetected. In (b) the exchange separates the alleles, resulting in recombinant gametes, which are detectable.</a:t>
            </a:r>
            <a:endParaRPr lang="en-GB" altLang="en-US"/>
          </a:p>
        </p:txBody>
      </p:sp>
    </p:spTree>
    <p:extLst>
      <p:ext uri="{BB962C8B-B14F-4D97-AF65-F5344CB8AC3E}">
        <p14:creationId xmlns:p14="http://schemas.microsoft.com/office/powerpoint/2010/main" val="2640348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a:extLst>
              <a:ext uri="{FF2B5EF4-FFF2-40B4-BE49-F238E27FC236}">
                <a16:creationId xmlns:a16="http://schemas.microsoft.com/office/drawing/2014/main" id="{F05825CB-7C85-FF40-BC27-CBA2DCFAEF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8AD56A6-431E-8241-A20F-7B15A0E56C9D}" type="slidenum">
              <a:rPr lang="en-US" altLang="en-US" smtClean="0"/>
              <a:pPr>
                <a:spcBef>
                  <a:spcPct val="0"/>
                </a:spcBef>
              </a:pPr>
              <a:t>23</a:t>
            </a:fld>
            <a:endParaRPr lang="en-US" altLang="en-US"/>
          </a:p>
        </p:txBody>
      </p:sp>
      <p:sp>
        <p:nvSpPr>
          <p:cNvPr id="44034" name="Rectangle 2">
            <a:extLst>
              <a:ext uri="{FF2B5EF4-FFF2-40B4-BE49-F238E27FC236}">
                <a16:creationId xmlns:a16="http://schemas.microsoft.com/office/drawing/2014/main" id="{A321F788-3642-E44E-975F-C40EB1D321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a:extLst>
              <a:ext uri="{FF2B5EF4-FFF2-40B4-BE49-F238E27FC236}">
                <a16:creationId xmlns:a16="http://schemas.microsoft.com/office/drawing/2014/main" id="{610F073D-C6D3-B540-AD25-44C97B0FD7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en-US"/>
              <a:t>Figure 5-5 </a:t>
            </a:r>
            <a:r>
              <a:rPr lang="en-US" altLang="en-US"/>
              <a:t>Two examples of a single crossover between two nonsister chromatids and the gametes subsequently produced. In (a) the exchange does not alter the linkage arrangement between the alleles of the two genes, only parental gametes are formed, and the exchange goes undetected. In (b) the exchange separates the alleles, resulting in recombinant gametes, which are detectable.</a:t>
            </a:r>
            <a:endParaRPr lang="en-GB" altLang="en-US"/>
          </a:p>
        </p:txBody>
      </p:sp>
    </p:spTree>
    <p:extLst>
      <p:ext uri="{BB962C8B-B14F-4D97-AF65-F5344CB8AC3E}">
        <p14:creationId xmlns:p14="http://schemas.microsoft.com/office/powerpoint/2010/main" val="315340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a:extLst>
              <a:ext uri="{FF2B5EF4-FFF2-40B4-BE49-F238E27FC236}">
                <a16:creationId xmlns:a16="http://schemas.microsoft.com/office/drawing/2014/main" id="{3209F8CB-FD5B-0A4D-9581-83DF216A73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0EEC255-5571-1F4C-A025-E01C92F3F2D5}" type="slidenum">
              <a:rPr lang="en-US" altLang="en-US" smtClean="0"/>
              <a:pPr>
                <a:spcBef>
                  <a:spcPct val="0"/>
                </a:spcBef>
              </a:pPr>
              <a:t>24</a:t>
            </a:fld>
            <a:endParaRPr lang="en-US" altLang="en-US"/>
          </a:p>
        </p:txBody>
      </p:sp>
      <p:sp>
        <p:nvSpPr>
          <p:cNvPr id="46082" name="Rectangle 2">
            <a:extLst>
              <a:ext uri="{FF2B5EF4-FFF2-40B4-BE49-F238E27FC236}">
                <a16:creationId xmlns:a16="http://schemas.microsoft.com/office/drawing/2014/main" id="{7E786C3D-FF48-2B4B-96A7-7F6EFAC128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a:extLst>
              <a:ext uri="{FF2B5EF4-FFF2-40B4-BE49-F238E27FC236}">
                <a16:creationId xmlns:a16="http://schemas.microsoft.com/office/drawing/2014/main" id="{E9D70F36-413C-774F-9C17-E9DCB87191B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en-US"/>
              <a:t>Figure 5-6 </a:t>
            </a:r>
            <a:r>
              <a:rPr lang="en-US" altLang="en-US"/>
              <a:t>The consequences of a single exchange between two nonsister chromatids occurring in the tetrad stage. Two noncrossover (parental) and two crossover (recombinant) gametes are produced.</a:t>
            </a:r>
            <a:endParaRPr lang="en-GB" altLang="en-US"/>
          </a:p>
        </p:txBody>
      </p:sp>
    </p:spTree>
    <p:extLst>
      <p:ext uri="{BB962C8B-B14F-4D97-AF65-F5344CB8AC3E}">
        <p14:creationId xmlns:p14="http://schemas.microsoft.com/office/powerpoint/2010/main" val="1397334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CFBD4026-8437-CA4A-BFEB-E83B1BFDEE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57AC3A7D-6D97-614C-9B16-244BBC7E57B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5299" name="Slide Number Placeholder 3">
            <a:extLst>
              <a:ext uri="{FF2B5EF4-FFF2-40B4-BE49-F238E27FC236}">
                <a16:creationId xmlns:a16="http://schemas.microsoft.com/office/drawing/2014/main" id="{BFCA9AFC-8CD3-6B48-9BF3-D56013B700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1821362-27C6-4247-92AC-8442BE8C2EDC}" type="slidenum">
              <a:rPr lang="en-US" altLang="en-US" smtClean="0">
                <a:cs typeface="Arial" panose="020B0604020202020204" pitchFamily="34" charset="0"/>
              </a:rPr>
              <a:pPr>
                <a:spcBef>
                  <a:spcPct val="0"/>
                </a:spcBef>
              </a:pPr>
              <a:t>32</a:t>
            </a:fld>
            <a:endParaRPr lang="en-US" altLang="en-US">
              <a:cs typeface="Arial" panose="020B0604020202020204" pitchFamily="34" charset="0"/>
            </a:endParaRPr>
          </a:p>
        </p:txBody>
      </p:sp>
    </p:spTree>
    <p:extLst>
      <p:ext uri="{BB962C8B-B14F-4D97-AF65-F5344CB8AC3E}">
        <p14:creationId xmlns:p14="http://schemas.microsoft.com/office/powerpoint/2010/main" val="398325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BF18F71-9C4E-44A9-A342-783EC6932816}"/>
              </a:ext>
            </a:extLst>
          </p:cNvPr>
          <p:cNvSpPr>
            <a:spLocks noGrp="1"/>
          </p:cNvSpPr>
          <p:nvPr>
            <p:ph type="dt" sz="half" idx="10"/>
          </p:nvPr>
        </p:nvSpPr>
        <p:spPr/>
        <p:txBody>
          <a:bodyPr/>
          <a:lstStyle>
            <a:lvl1pPr>
              <a:defRPr/>
            </a:lvl1pPr>
          </a:lstStyle>
          <a:p>
            <a:pPr>
              <a:defRPr/>
            </a:pPr>
            <a:fld id="{C13504D5-5054-435A-A211-32CD5B3D5E5D}" type="datetimeFigureOut">
              <a:rPr lang="en-US" altLang="en-US"/>
              <a:pPr>
                <a:defRPr/>
              </a:pPr>
              <a:t>11/4/19</a:t>
            </a:fld>
            <a:endParaRPr lang="en-US" altLang="en-US"/>
          </a:p>
        </p:txBody>
      </p:sp>
      <p:sp>
        <p:nvSpPr>
          <p:cNvPr id="5" name="Footer Placeholder 4">
            <a:extLst>
              <a:ext uri="{FF2B5EF4-FFF2-40B4-BE49-F238E27FC236}">
                <a16:creationId xmlns:a16="http://schemas.microsoft.com/office/drawing/2014/main" id="{8F46BB5E-D1F8-4EB1-8653-82A34B1633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358BA6-8061-4ABF-BC57-3FC4EFD67429}"/>
              </a:ext>
            </a:extLst>
          </p:cNvPr>
          <p:cNvSpPr>
            <a:spLocks noGrp="1"/>
          </p:cNvSpPr>
          <p:nvPr>
            <p:ph type="sldNum" sz="quarter" idx="12"/>
          </p:nvPr>
        </p:nvSpPr>
        <p:spPr/>
        <p:txBody>
          <a:bodyPr/>
          <a:lstStyle>
            <a:lvl1pPr>
              <a:defRPr/>
            </a:lvl1pPr>
          </a:lstStyle>
          <a:p>
            <a:pPr>
              <a:defRPr/>
            </a:pPr>
            <a:fld id="{41B4F650-B2BA-48EC-B475-ACB76B60B961}" type="slidenum">
              <a:rPr lang="en-US" altLang="en-US"/>
              <a:pPr>
                <a:defRPr/>
              </a:pPr>
              <a:t>‹#›</a:t>
            </a:fld>
            <a:endParaRPr lang="en-US" altLang="en-US"/>
          </a:p>
        </p:txBody>
      </p:sp>
    </p:spTree>
    <p:extLst>
      <p:ext uri="{BB962C8B-B14F-4D97-AF65-F5344CB8AC3E}">
        <p14:creationId xmlns:p14="http://schemas.microsoft.com/office/powerpoint/2010/main" val="222100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5FF34-4300-4A97-A66B-5A98290DF4F4}"/>
              </a:ext>
            </a:extLst>
          </p:cNvPr>
          <p:cNvSpPr>
            <a:spLocks noGrp="1"/>
          </p:cNvSpPr>
          <p:nvPr>
            <p:ph type="dt" sz="half" idx="10"/>
          </p:nvPr>
        </p:nvSpPr>
        <p:spPr/>
        <p:txBody>
          <a:bodyPr/>
          <a:lstStyle>
            <a:lvl1pPr>
              <a:defRPr/>
            </a:lvl1pPr>
          </a:lstStyle>
          <a:p>
            <a:pPr>
              <a:defRPr/>
            </a:pPr>
            <a:fld id="{7F937BEB-3793-43E6-BB96-D0FCC118C386}" type="datetimeFigureOut">
              <a:rPr lang="en-US" altLang="en-US"/>
              <a:pPr>
                <a:defRPr/>
              </a:pPr>
              <a:t>11/4/19</a:t>
            </a:fld>
            <a:endParaRPr lang="en-US" altLang="en-US"/>
          </a:p>
        </p:txBody>
      </p:sp>
      <p:sp>
        <p:nvSpPr>
          <p:cNvPr id="5" name="Footer Placeholder 4">
            <a:extLst>
              <a:ext uri="{FF2B5EF4-FFF2-40B4-BE49-F238E27FC236}">
                <a16:creationId xmlns:a16="http://schemas.microsoft.com/office/drawing/2014/main" id="{5047E483-C158-4B52-B6DD-FA99660B87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F78FA5-D978-46F6-96B6-D823C63FA626}"/>
              </a:ext>
            </a:extLst>
          </p:cNvPr>
          <p:cNvSpPr>
            <a:spLocks noGrp="1"/>
          </p:cNvSpPr>
          <p:nvPr>
            <p:ph type="sldNum" sz="quarter" idx="12"/>
          </p:nvPr>
        </p:nvSpPr>
        <p:spPr/>
        <p:txBody>
          <a:bodyPr/>
          <a:lstStyle>
            <a:lvl1pPr>
              <a:defRPr/>
            </a:lvl1pPr>
          </a:lstStyle>
          <a:p>
            <a:pPr>
              <a:defRPr/>
            </a:pPr>
            <a:fld id="{B75A0353-0CCE-441F-A7C0-9E244E7A0DE8}" type="slidenum">
              <a:rPr lang="en-US" altLang="en-US"/>
              <a:pPr>
                <a:defRPr/>
              </a:pPr>
              <a:t>‹#›</a:t>
            </a:fld>
            <a:endParaRPr lang="en-US" altLang="en-US"/>
          </a:p>
        </p:txBody>
      </p:sp>
    </p:spTree>
    <p:extLst>
      <p:ext uri="{BB962C8B-B14F-4D97-AF65-F5344CB8AC3E}">
        <p14:creationId xmlns:p14="http://schemas.microsoft.com/office/powerpoint/2010/main" val="311162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E5A78-3DDB-4BBA-AD10-3AAF3B1D613F}"/>
              </a:ext>
            </a:extLst>
          </p:cNvPr>
          <p:cNvSpPr>
            <a:spLocks noGrp="1"/>
          </p:cNvSpPr>
          <p:nvPr>
            <p:ph type="dt" sz="half" idx="10"/>
          </p:nvPr>
        </p:nvSpPr>
        <p:spPr/>
        <p:txBody>
          <a:bodyPr/>
          <a:lstStyle>
            <a:lvl1pPr>
              <a:defRPr/>
            </a:lvl1pPr>
          </a:lstStyle>
          <a:p>
            <a:pPr>
              <a:defRPr/>
            </a:pPr>
            <a:fld id="{C209BF4B-9E97-4408-9E11-C7B468A16FEC}" type="datetimeFigureOut">
              <a:rPr lang="en-US" altLang="en-US"/>
              <a:pPr>
                <a:defRPr/>
              </a:pPr>
              <a:t>11/4/19</a:t>
            </a:fld>
            <a:endParaRPr lang="en-US" altLang="en-US"/>
          </a:p>
        </p:txBody>
      </p:sp>
      <p:sp>
        <p:nvSpPr>
          <p:cNvPr id="5" name="Footer Placeholder 4">
            <a:extLst>
              <a:ext uri="{FF2B5EF4-FFF2-40B4-BE49-F238E27FC236}">
                <a16:creationId xmlns:a16="http://schemas.microsoft.com/office/drawing/2014/main" id="{0C288F81-C685-4CCF-B435-91EE6C16416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B2830E-4619-4A14-9F11-549010C4CA8F}"/>
              </a:ext>
            </a:extLst>
          </p:cNvPr>
          <p:cNvSpPr>
            <a:spLocks noGrp="1"/>
          </p:cNvSpPr>
          <p:nvPr>
            <p:ph type="sldNum" sz="quarter" idx="12"/>
          </p:nvPr>
        </p:nvSpPr>
        <p:spPr/>
        <p:txBody>
          <a:bodyPr/>
          <a:lstStyle>
            <a:lvl1pPr>
              <a:defRPr/>
            </a:lvl1pPr>
          </a:lstStyle>
          <a:p>
            <a:pPr>
              <a:defRPr/>
            </a:pPr>
            <a:fld id="{E03D0414-6EE9-4F62-AA21-B423E6F763B1}" type="slidenum">
              <a:rPr lang="en-US" altLang="en-US"/>
              <a:pPr>
                <a:defRPr/>
              </a:pPr>
              <a:t>‹#›</a:t>
            </a:fld>
            <a:endParaRPr lang="en-US" altLang="en-US"/>
          </a:p>
        </p:txBody>
      </p:sp>
    </p:spTree>
    <p:extLst>
      <p:ext uri="{BB962C8B-B14F-4D97-AF65-F5344CB8AC3E}">
        <p14:creationId xmlns:p14="http://schemas.microsoft.com/office/powerpoint/2010/main" val="21304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A7C6D-CBBF-4323-9839-58BC457D6681}"/>
              </a:ext>
            </a:extLst>
          </p:cNvPr>
          <p:cNvSpPr>
            <a:spLocks noGrp="1"/>
          </p:cNvSpPr>
          <p:nvPr>
            <p:ph type="dt" sz="half" idx="10"/>
          </p:nvPr>
        </p:nvSpPr>
        <p:spPr/>
        <p:txBody>
          <a:bodyPr/>
          <a:lstStyle>
            <a:lvl1pPr>
              <a:defRPr/>
            </a:lvl1pPr>
          </a:lstStyle>
          <a:p>
            <a:pPr>
              <a:defRPr/>
            </a:pPr>
            <a:fld id="{5480A1B3-B5EB-4EFE-A9A1-1EC9C37A7AA1}" type="datetimeFigureOut">
              <a:rPr lang="en-US" altLang="en-US"/>
              <a:pPr>
                <a:defRPr/>
              </a:pPr>
              <a:t>11/4/19</a:t>
            </a:fld>
            <a:endParaRPr lang="en-US" altLang="en-US"/>
          </a:p>
        </p:txBody>
      </p:sp>
      <p:sp>
        <p:nvSpPr>
          <p:cNvPr id="5" name="Footer Placeholder 4">
            <a:extLst>
              <a:ext uri="{FF2B5EF4-FFF2-40B4-BE49-F238E27FC236}">
                <a16:creationId xmlns:a16="http://schemas.microsoft.com/office/drawing/2014/main" id="{F1548139-B5C4-47F2-894F-1FABCC2AFB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5A1372-F2B8-47FC-B034-12D281791F8A}"/>
              </a:ext>
            </a:extLst>
          </p:cNvPr>
          <p:cNvSpPr>
            <a:spLocks noGrp="1"/>
          </p:cNvSpPr>
          <p:nvPr>
            <p:ph type="sldNum" sz="quarter" idx="12"/>
          </p:nvPr>
        </p:nvSpPr>
        <p:spPr/>
        <p:txBody>
          <a:bodyPr/>
          <a:lstStyle>
            <a:lvl1pPr>
              <a:defRPr/>
            </a:lvl1pPr>
          </a:lstStyle>
          <a:p>
            <a:pPr>
              <a:defRPr/>
            </a:pPr>
            <a:fld id="{A5E3C966-C393-4FB6-8B81-744FE7AD1F29}" type="slidenum">
              <a:rPr lang="en-US" altLang="en-US"/>
              <a:pPr>
                <a:defRPr/>
              </a:pPr>
              <a:t>‹#›</a:t>
            </a:fld>
            <a:endParaRPr lang="en-US" altLang="en-US"/>
          </a:p>
        </p:txBody>
      </p:sp>
    </p:spTree>
    <p:extLst>
      <p:ext uri="{BB962C8B-B14F-4D97-AF65-F5344CB8AC3E}">
        <p14:creationId xmlns:p14="http://schemas.microsoft.com/office/powerpoint/2010/main" val="398700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DC110B-DD2E-4C9C-B63D-9C2743BCF713}"/>
              </a:ext>
            </a:extLst>
          </p:cNvPr>
          <p:cNvSpPr>
            <a:spLocks noGrp="1"/>
          </p:cNvSpPr>
          <p:nvPr>
            <p:ph type="dt" sz="half" idx="10"/>
          </p:nvPr>
        </p:nvSpPr>
        <p:spPr/>
        <p:txBody>
          <a:bodyPr/>
          <a:lstStyle>
            <a:lvl1pPr>
              <a:defRPr/>
            </a:lvl1pPr>
          </a:lstStyle>
          <a:p>
            <a:pPr>
              <a:defRPr/>
            </a:pPr>
            <a:fld id="{F4771B45-374B-4E7C-B936-92FA5156DC17}" type="datetimeFigureOut">
              <a:rPr lang="en-US" altLang="en-US"/>
              <a:pPr>
                <a:defRPr/>
              </a:pPr>
              <a:t>11/4/19</a:t>
            </a:fld>
            <a:endParaRPr lang="en-US" altLang="en-US"/>
          </a:p>
        </p:txBody>
      </p:sp>
      <p:sp>
        <p:nvSpPr>
          <p:cNvPr id="5" name="Footer Placeholder 4">
            <a:extLst>
              <a:ext uri="{FF2B5EF4-FFF2-40B4-BE49-F238E27FC236}">
                <a16:creationId xmlns:a16="http://schemas.microsoft.com/office/drawing/2014/main" id="{BD07AD27-F437-4B2D-ABD6-830E1F89FB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65526FE-5930-4227-9741-A2667DAFE6C1}"/>
              </a:ext>
            </a:extLst>
          </p:cNvPr>
          <p:cNvSpPr>
            <a:spLocks noGrp="1"/>
          </p:cNvSpPr>
          <p:nvPr>
            <p:ph type="sldNum" sz="quarter" idx="12"/>
          </p:nvPr>
        </p:nvSpPr>
        <p:spPr/>
        <p:txBody>
          <a:bodyPr/>
          <a:lstStyle>
            <a:lvl1pPr>
              <a:defRPr/>
            </a:lvl1pPr>
          </a:lstStyle>
          <a:p>
            <a:pPr>
              <a:defRPr/>
            </a:pPr>
            <a:fld id="{3DFE95AE-171A-453F-9A65-31BCA20B13C5}" type="slidenum">
              <a:rPr lang="en-US" altLang="en-US"/>
              <a:pPr>
                <a:defRPr/>
              </a:pPr>
              <a:t>‹#›</a:t>
            </a:fld>
            <a:endParaRPr lang="en-US" altLang="en-US"/>
          </a:p>
        </p:txBody>
      </p:sp>
    </p:spTree>
    <p:extLst>
      <p:ext uri="{BB962C8B-B14F-4D97-AF65-F5344CB8AC3E}">
        <p14:creationId xmlns:p14="http://schemas.microsoft.com/office/powerpoint/2010/main" val="136967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7829377-EF70-4249-8F76-35F586EDCC15}"/>
              </a:ext>
            </a:extLst>
          </p:cNvPr>
          <p:cNvSpPr>
            <a:spLocks noGrp="1"/>
          </p:cNvSpPr>
          <p:nvPr>
            <p:ph type="dt" sz="half" idx="10"/>
          </p:nvPr>
        </p:nvSpPr>
        <p:spPr/>
        <p:txBody>
          <a:bodyPr/>
          <a:lstStyle>
            <a:lvl1pPr>
              <a:defRPr/>
            </a:lvl1pPr>
          </a:lstStyle>
          <a:p>
            <a:pPr>
              <a:defRPr/>
            </a:pPr>
            <a:fld id="{2F16B9A3-1802-4C8B-BAC6-3411A542377A}" type="datetimeFigureOut">
              <a:rPr lang="en-US" altLang="en-US"/>
              <a:pPr>
                <a:defRPr/>
              </a:pPr>
              <a:t>11/4/19</a:t>
            </a:fld>
            <a:endParaRPr lang="en-US" altLang="en-US"/>
          </a:p>
        </p:txBody>
      </p:sp>
      <p:sp>
        <p:nvSpPr>
          <p:cNvPr id="6" name="Footer Placeholder 4">
            <a:extLst>
              <a:ext uri="{FF2B5EF4-FFF2-40B4-BE49-F238E27FC236}">
                <a16:creationId xmlns:a16="http://schemas.microsoft.com/office/drawing/2014/main" id="{86939EFF-AD78-44B0-A35B-480E720BAC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C93D91-5D54-471C-B67F-28BBFECD5250}"/>
              </a:ext>
            </a:extLst>
          </p:cNvPr>
          <p:cNvSpPr>
            <a:spLocks noGrp="1"/>
          </p:cNvSpPr>
          <p:nvPr>
            <p:ph type="sldNum" sz="quarter" idx="12"/>
          </p:nvPr>
        </p:nvSpPr>
        <p:spPr/>
        <p:txBody>
          <a:bodyPr/>
          <a:lstStyle>
            <a:lvl1pPr>
              <a:defRPr/>
            </a:lvl1pPr>
          </a:lstStyle>
          <a:p>
            <a:pPr>
              <a:defRPr/>
            </a:pPr>
            <a:fld id="{9EF8261B-1930-42CF-A1BD-8291610822BE}" type="slidenum">
              <a:rPr lang="en-US" altLang="en-US"/>
              <a:pPr>
                <a:defRPr/>
              </a:pPr>
              <a:t>‹#›</a:t>
            </a:fld>
            <a:endParaRPr lang="en-US" altLang="en-US"/>
          </a:p>
        </p:txBody>
      </p:sp>
    </p:spTree>
    <p:extLst>
      <p:ext uri="{BB962C8B-B14F-4D97-AF65-F5344CB8AC3E}">
        <p14:creationId xmlns:p14="http://schemas.microsoft.com/office/powerpoint/2010/main" val="180965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42211FA-53D8-4753-9CA0-A719549345D1}"/>
              </a:ext>
            </a:extLst>
          </p:cNvPr>
          <p:cNvSpPr>
            <a:spLocks noGrp="1"/>
          </p:cNvSpPr>
          <p:nvPr>
            <p:ph type="dt" sz="half" idx="10"/>
          </p:nvPr>
        </p:nvSpPr>
        <p:spPr/>
        <p:txBody>
          <a:bodyPr/>
          <a:lstStyle>
            <a:lvl1pPr>
              <a:defRPr/>
            </a:lvl1pPr>
          </a:lstStyle>
          <a:p>
            <a:pPr>
              <a:defRPr/>
            </a:pPr>
            <a:fld id="{2C694061-C2BC-4AC5-AA68-91FF970BD6ED}" type="datetimeFigureOut">
              <a:rPr lang="en-US" altLang="en-US"/>
              <a:pPr>
                <a:defRPr/>
              </a:pPr>
              <a:t>11/4/19</a:t>
            </a:fld>
            <a:endParaRPr lang="en-US" altLang="en-US"/>
          </a:p>
        </p:txBody>
      </p:sp>
      <p:sp>
        <p:nvSpPr>
          <p:cNvPr id="8" name="Footer Placeholder 4">
            <a:extLst>
              <a:ext uri="{FF2B5EF4-FFF2-40B4-BE49-F238E27FC236}">
                <a16:creationId xmlns:a16="http://schemas.microsoft.com/office/drawing/2014/main" id="{BDAC4C7C-55F4-43BD-B5AD-2A1FAD16A6A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588CB8-66C9-4FE7-93A8-D2048D057614}"/>
              </a:ext>
            </a:extLst>
          </p:cNvPr>
          <p:cNvSpPr>
            <a:spLocks noGrp="1"/>
          </p:cNvSpPr>
          <p:nvPr>
            <p:ph type="sldNum" sz="quarter" idx="12"/>
          </p:nvPr>
        </p:nvSpPr>
        <p:spPr/>
        <p:txBody>
          <a:bodyPr/>
          <a:lstStyle>
            <a:lvl1pPr>
              <a:defRPr/>
            </a:lvl1pPr>
          </a:lstStyle>
          <a:p>
            <a:pPr>
              <a:defRPr/>
            </a:pPr>
            <a:fld id="{27AB6CD8-FB1A-45D0-9793-0AF4F90E61E2}" type="slidenum">
              <a:rPr lang="en-US" altLang="en-US"/>
              <a:pPr>
                <a:defRPr/>
              </a:pPr>
              <a:t>‹#›</a:t>
            </a:fld>
            <a:endParaRPr lang="en-US" altLang="en-US"/>
          </a:p>
        </p:txBody>
      </p:sp>
    </p:spTree>
    <p:extLst>
      <p:ext uri="{BB962C8B-B14F-4D97-AF65-F5344CB8AC3E}">
        <p14:creationId xmlns:p14="http://schemas.microsoft.com/office/powerpoint/2010/main" val="85187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EBFB474-8A2F-4023-B92D-9F7A516F19D7}"/>
              </a:ext>
            </a:extLst>
          </p:cNvPr>
          <p:cNvSpPr>
            <a:spLocks noGrp="1"/>
          </p:cNvSpPr>
          <p:nvPr>
            <p:ph type="dt" sz="half" idx="10"/>
          </p:nvPr>
        </p:nvSpPr>
        <p:spPr/>
        <p:txBody>
          <a:bodyPr/>
          <a:lstStyle>
            <a:lvl1pPr>
              <a:defRPr/>
            </a:lvl1pPr>
          </a:lstStyle>
          <a:p>
            <a:pPr>
              <a:defRPr/>
            </a:pPr>
            <a:fld id="{E4E0140B-9DD2-4419-9BF7-D27D53144A62}" type="datetimeFigureOut">
              <a:rPr lang="en-US" altLang="en-US"/>
              <a:pPr>
                <a:defRPr/>
              </a:pPr>
              <a:t>11/4/19</a:t>
            </a:fld>
            <a:endParaRPr lang="en-US" altLang="en-US"/>
          </a:p>
        </p:txBody>
      </p:sp>
      <p:sp>
        <p:nvSpPr>
          <p:cNvPr id="4" name="Footer Placeholder 4">
            <a:extLst>
              <a:ext uri="{FF2B5EF4-FFF2-40B4-BE49-F238E27FC236}">
                <a16:creationId xmlns:a16="http://schemas.microsoft.com/office/drawing/2014/main" id="{0DB87FAB-BC2C-4EEE-A12C-3D2AE8764D1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624F4C0-F271-4B46-8925-7170984291CF}"/>
              </a:ext>
            </a:extLst>
          </p:cNvPr>
          <p:cNvSpPr>
            <a:spLocks noGrp="1"/>
          </p:cNvSpPr>
          <p:nvPr>
            <p:ph type="sldNum" sz="quarter" idx="12"/>
          </p:nvPr>
        </p:nvSpPr>
        <p:spPr/>
        <p:txBody>
          <a:bodyPr/>
          <a:lstStyle>
            <a:lvl1pPr>
              <a:defRPr/>
            </a:lvl1pPr>
          </a:lstStyle>
          <a:p>
            <a:pPr>
              <a:defRPr/>
            </a:pPr>
            <a:fld id="{11F50669-8593-467E-B722-38AFBB8524B2}" type="slidenum">
              <a:rPr lang="en-US" altLang="en-US"/>
              <a:pPr>
                <a:defRPr/>
              </a:pPr>
              <a:t>‹#›</a:t>
            </a:fld>
            <a:endParaRPr lang="en-US" altLang="en-US"/>
          </a:p>
        </p:txBody>
      </p:sp>
    </p:spTree>
    <p:extLst>
      <p:ext uri="{BB962C8B-B14F-4D97-AF65-F5344CB8AC3E}">
        <p14:creationId xmlns:p14="http://schemas.microsoft.com/office/powerpoint/2010/main" val="37206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093D189-F66D-4950-A895-185334F8BEDD}"/>
              </a:ext>
            </a:extLst>
          </p:cNvPr>
          <p:cNvSpPr>
            <a:spLocks noGrp="1"/>
          </p:cNvSpPr>
          <p:nvPr>
            <p:ph type="dt" sz="half" idx="10"/>
          </p:nvPr>
        </p:nvSpPr>
        <p:spPr/>
        <p:txBody>
          <a:bodyPr/>
          <a:lstStyle>
            <a:lvl1pPr>
              <a:defRPr/>
            </a:lvl1pPr>
          </a:lstStyle>
          <a:p>
            <a:pPr>
              <a:defRPr/>
            </a:pPr>
            <a:fld id="{9C1E1116-D968-4423-940B-16E3CAC5A774}" type="datetimeFigureOut">
              <a:rPr lang="en-US" altLang="en-US"/>
              <a:pPr>
                <a:defRPr/>
              </a:pPr>
              <a:t>11/4/19</a:t>
            </a:fld>
            <a:endParaRPr lang="en-US" altLang="en-US"/>
          </a:p>
        </p:txBody>
      </p:sp>
      <p:sp>
        <p:nvSpPr>
          <p:cNvPr id="3" name="Footer Placeholder 4">
            <a:extLst>
              <a:ext uri="{FF2B5EF4-FFF2-40B4-BE49-F238E27FC236}">
                <a16:creationId xmlns:a16="http://schemas.microsoft.com/office/drawing/2014/main" id="{1824DE60-65A3-42ED-AF2A-1DE5E34945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FCAFE95-8D5D-40A1-9119-52F27AC9A496}"/>
              </a:ext>
            </a:extLst>
          </p:cNvPr>
          <p:cNvSpPr>
            <a:spLocks noGrp="1"/>
          </p:cNvSpPr>
          <p:nvPr>
            <p:ph type="sldNum" sz="quarter" idx="12"/>
          </p:nvPr>
        </p:nvSpPr>
        <p:spPr/>
        <p:txBody>
          <a:bodyPr/>
          <a:lstStyle>
            <a:lvl1pPr>
              <a:defRPr/>
            </a:lvl1pPr>
          </a:lstStyle>
          <a:p>
            <a:pPr>
              <a:defRPr/>
            </a:pPr>
            <a:fld id="{717C4A43-0D9C-4EA2-BFE0-32EE84EA6218}" type="slidenum">
              <a:rPr lang="en-US" altLang="en-US"/>
              <a:pPr>
                <a:defRPr/>
              </a:pPr>
              <a:t>‹#›</a:t>
            </a:fld>
            <a:endParaRPr lang="en-US" altLang="en-US"/>
          </a:p>
        </p:txBody>
      </p:sp>
    </p:spTree>
    <p:extLst>
      <p:ext uri="{BB962C8B-B14F-4D97-AF65-F5344CB8AC3E}">
        <p14:creationId xmlns:p14="http://schemas.microsoft.com/office/powerpoint/2010/main" val="38545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2F52DE7-5B78-4CE1-A79D-A4F17BB466F7}"/>
              </a:ext>
            </a:extLst>
          </p:cNvPr>
          <p:cNvSpPr>
            <a:spLocks noGrp="1"/>
          </p:cNvSpPr>
          <p:nvPr>
            <p:ph type="dt" sz="half" idx="10"/>
          </p:nvPr>
        </p:nvSpPr>
        <p:spPr/>
        <p:txBody>
          <a:bodyPr/>
          <a:lstStyle>
            <a:lvl1pPr>
              <a:defRPr/>
            </a:lvl1pPr>
          </a:lstStyle>
          <a:p>
            <a:pPr>
              <a:defRPr/>
            </a:pPr>
            <a:fld id="{4EC9AEBA-562D-48D4-A2A9-2102C7685962}" type="datetimeFigureOut">
              <a:rPr lang="en-US" altLang="en-US"/>
              <a:pPr>
                <a:defRPr/>
              </a:pPr>
              <a:t>11/4/19</a:t>
            </a:fld>
            <a:endParaRPr lang="en-US" altLang="en-US"/>
          </a:p>
        </p:txBody>
      </p:sp>
      <p:sp>
        <p:nvSpPr>
          <p:cNvPr id="6" name="Footer Placeholder 4">
            <a:extLst>
              <a:ext uri="{FF2B5EF4-FFF2-40B4-BE49-F238E27FC236}">
                <a16:creationId xmlns:a16="http://schemas.microsoft.com/office/drawing/2014/main" id="{65BFD1CC-643F-4EA6-B348-C113353023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98ACFE-1129-4639-870C-486A9AC5A6EA}"/>
              </a:ext>
            </a:extLst>
          </p:cNvPr>
          <p:cNvSpPr>
            <a:spLocks noGrp="1"/>
          </p:cNvSpPr>
          <p:nvPr>
            <p:ph type="sldNum" sz="quarter" idx="12"/>
          </p:nvPr>
        </p:nvSpPr>
        <p:spPr/>
        <p:txBody>
          <a:bodyPr/>
          <a:lstStyle>
            <a:lvl1pPr>
              <a:defRPr/>
            </a:lvl1pPr>
          </a:lstStyle>
          <a:p>
            <a:pPr>
              <a:defRPr/>
            </a:pPr>
            <a:fld id="{C740481C-81C0-4A20-84F1-2120ADB1BB84}" type="slidenum">
              <a:rPr lang="en-US" altLang="en-US"/>
              <a:pPr>
                <a:defRPr/>
              </a:pPr>
              <a:t>‹#›</a:t>
            </a:fld>
            <a:endParaRPr lang="en-US" altLang="en-US"/>
          </a:p>
        </p:txBody>
      </p:sp>
    </p:spTree>
    <p:extLst>
      <p:ext uri="{BB962C8B-B14F-4D97-AF65-F5344CB8AC3E}">
        <p14:creationId xmlns:p14="http://schemas.microsoft.com/office/powerpoint/2010/main" val="62747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101D9B9-526D-411F-96A4-8BB32B0CA69D}"/>
              </a:ext>
            </a:extLst>
          </p:cNvPr>
          <p:cNvSpPr>
            <a:spLocks noGrp="1"/>
          </p:cNvSpPr>
          <p:nvPr>
            <p:ph type="dt" sz="half" idx="10"/>
          </p:nvPr>
        </p:nvSpPr>
        <p:spPr/>
        <p:txBody>
          <a:bodyPr/>
          <a:lstStyle>
            <a:lvl1pPr>
              <a:defRPr/>
            </a:lvl1pPr>
          </a:lstStyle>
          <a:p>
            <a:pPr>
              <a:defRPr/>
            </a:pPr>
            <a:fld id="{81AE4038-7BCD-488E-BEE3-40BF2B2189AE}" type="datetimeFigureOut">
              <a:rPr lang="en-US" altLang="en-US"/>
              <a:pPr>
                <a:defRPr/>
              </a:pPr>
              <a:t>11/4/19</a:t>
            </a:fld>
            <a:endParaRPr lang="en-US" altLang="en-US"/>
          </a:p>
        </p:txBody>
      </p:sp>
      <p:sp>
        <p:nvSpPr>
          <p:cNvPr id="6" name="Footer Placeholder 4">
            <a:extLst>
              <a:ext uri="{FF2B5EF4-FFF2-40B4-BE49-F238E27FC236}">
                <a16:creationId xmlns:a16="http://schemas.microsoft.com/office/drawing/2014/main" id="{DB3F24A2-B383-42A2-B93D-3C6178D90B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CF1B2C6-230E-4670-9FD1-534E1CCE2007}"/>
              </a:ext>
            </a:extLst>
          </p:cNvPr>
          <p:cNvSpPr>
            <a:spLocks noGrp="1"/>
          </p:cNvSpPr>
          <p:nvPr>
            <p:ph type="sldNum" sz="quarter" idx="12"/>
          </p:nvPr>
        </p:nvSpPr>
        <p:spPr/>
        <p:txBody>
          <a:bodyPr/>
          <a:lstStyle>
            <a:lvl1pPr>
              <a:defRPr/>
            </a:lvl1pPr>
          </a:lstStyle>
          <a:p>
            <a:pPr>
              <a:defRPr/>
            </a:pPr>
            <a:fld id="{986C9F5D-27B3-40E8-A66C-354AA23D2F7F}" type="slidenum">
              <a:rPr lang="en-US" altLang="en-US"/>
              <a:pPr>
                <a:defRPr/>
              </a:pPr>
              <a:t>‹#›</a:t>
            </a:fld>
            <a:endParaRPr lang="en-US" altLang="en-US"/>
          </a:p>
        </p:txBody>
      </p:sp>
    </p:spTree>
    <p:extLst>
      <p:ext uri="{BB962C8B-B14F-4D97-AF65-F5344CB8AC3E}">
        <p14:creationId xmlns:p14="http://schemas.microsoft.com/office/powerpoint/2010/main" val="29681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8E618B5-F462-420B-A633-08973081082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BF4E343-45D3-4902-802F-1B21B589E18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4A809AD-38E2-5342-AB79-0B062BB33ED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defRPr>
            </a:lvl1pPr>
          </a:lstStyle>
          <a:p>
            <a:pPr>
              <a:defRPr/>
            </a:pPr>
            <a:fld id="{DF70F369-C911-4CFF-9130-84EABB09D334}" type="datetimeFigureOut">
              <a:rPr lang="en-US" altLang="en-US"/>
              <a:pPr>
                <a:defRPr/>
              </a:pPr>
              <a:t>11/4/19</a:t>
            </a:fld>
            <a:endParaRPr lang="en-US" altLang="en-US"/>
          </a:p>
        </p:txBody>
      </p:sp>
      <p:sp>
        <p:nvSpPr>
          <p:cNvPr id="5" name="Footer Placeholder 4">
            <a:extLst>
              <a:ext uri="{FF2B5EF4-FFF2-40B4-BE49-F238E27FC236}">
                <a16:creationId xmlns:a16="http://schemas.microsoft.com/office/drawing/2014/main" id="{C579167A-C6C4-9148-8C85-A40DC8FB54A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C695FACB-30E1-774C-9284-202A4CC2BE1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A3860FF-4679-46A8-A755-F2C5FE14F2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1" fontAlgn="base" hangingPunct="1">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426ED0D5-7FC6-4CA1-BC65-B2248FD0DB54}"/>
              </a:ext>
            </a:extLst>
          </p:cNvPr>
          <p:cNvSpPr>
            <a:spLocks noGrp="1"/>
          </p:cNvSpPr>
          <p:nvPr>
            <p:ph type="title"/>
          </p:nvPr>
        </p:nvSpPr>
        <p:spPr/>
        <p:txBody>
          <a:bodyPr/>
          <a:lstStyle/>
          <a:p>
            <a:r>
              <a:rPr lang="en-US" altLang="en-US" dirty="0">
                <a:ea typeface="MS PGothic"/>
              </a:rPr>
              <a:t>Lecture 27</a:t>
            </a:r>
            <a:br>
              <a:rPr lang="en-US" altLang="en-US" dirty="0"/>
            </a:br>
            <a:r>
              <a:rPr lang="en-US" altLang="en-US" dirty="0">
                <a:ea typeface="MS PGothic"/>
              </a:rPr>
              <a:t>November 6</a:t>
            </a:r>
            <a:r>
              <a:rPr lang="en-US" altLang="en-US" baseline="30000" dirty="0">
                <a:ea typeface="MS PGothic"/>
              </a:rPr>
              <a:t>th</a:t>
            </a:r>
            <a:r>
              <a:rPr lang="en-US" altLang="en-US" dirty="0">
                <a:ea typeface="MS PGothic"/>
              </a:rPr>
              <a:t> , 2019</a:t>
            </a:r>
          </a:p>
        </p:txBody>
      </p:sp>
      <p:sp>
        <p:nvSpPr>
          <p:cNvPr id="15362" name="Content Placeholder 2">
            <a:extLst>
              <a:ext uri="{FF2B5EF4-FFF2-40B4-BE49-F238E27FC236}">
                <a16:creationId xmlns:a16="http://schemas.microsoft.com/office/drawing/2014/main" id="{0B3BB630-F523-3E4C-9710-40C1DE4FC780}"/>
              </a:ext>
            </a:extLst>
          </p:cNvPr>
          <p:cNvSpPr>
            <a:spLocks noGrp="1"/>
          </p:cNvSpPr>
          <p:nvPr>
            <p:ph idx="1"/>
          </p:nvPr>
        </p:nvSpPr>
        <p:spPr>
          <a:xfrm>
            <a:off x="152400" y="1423214"/>
            <a:ext cx="8686800" cy="5434786"/>
          </a:xfrm>
        </p:spPr>
        <p:txBody>
          <a:bodyPr/>
          <a:lstStyle/>
          <a:p>
            <a:pPr marL="457200" lvl="1" indent="0">
              <a:buNone/>
              <a:defRPr/>
            </a:pPr>
            <a:r>
              <a:rPr lang="en-US" dirty="0">
                <a:ea typeface="MS PGothic" charset="0"/>
              </a:rPr>
              <a:t>Any questions on the flies?</a:t>
            </a:r>
          </a:p>
          <a:p>
            <a:pPr marL="457200" lvl="1" indent="0">
              <a:buNone/>
              <a:defRPr/>
            </a:pPr>
            <a:r>
              <a:rPr lang="en-US" dirty="0">
                <a:ea typeface="MS PGothic" charset="0"/>
              </a:rPr>
              <a:t> </a:t>
            </a:r>
          </a:p>
          <a:p>
            <a:pPr marL="457200" lvl="1" indent="0">
              <a:buNone/>
              <a:defRPr/>
            </a:pPr>
            <a:r>
              <a:rPr lang="en-US" dirty="0">
                <a:ea typeface="MS PGothic" charset="0"/>
              </a:rPr>
              <a:t>This week, you will need to clear out parent flies so as F1 emerge, we are not mistakenly analyzing  parents or mating parents with F1.  As soon as you see pupae, do this. </a:t>
            </a:r>
          </a:p>
          <a:p>
            <a:pPr marL="457200" lvl="1" indent="0">
              <a:buNone/>
              <a:defRPr/>
            </a:pPr>
            <a:r>
              <a:rPr lang="en-US" dirty="0">
                <a:ea typeface="MS PGothic" charset="0"/>
              </a:rPr>
              <a:t>When you see 20+ flies in your cleared vials, you can make new media vials and simply tap some into the new vials.  You will likely tap in some males and some females.  When each student has 2-4 F1XF1 vials, they will use the rest to analyze the offspring.  Record F1 male and female phenotypes.</a:t>
            </a:r>
          </a:p>
          <a:p>
            <a:pPr>
              <a:defRPr/>
            </a:pPr>
            <a:endParaRPr lang="en-US" dirty="0">
              <a:ea typeface="MS PGothic" charset="0"/>
            </a:endParaRPr>
          </a:p>
          <a:p>
            <a:pPr>
              <a:defRPr/>
            </a:pPr>
            <a:endParaRPr lang="en-US" dirty="0">
              <a:ea typeface="MS PGothic" charset="0"/>
            </a:endParaRPr>
          </a:p>
          <a:p>
            <a:pPr>
              <a:defRPr/>
            </a:pPr>
            <a:endParaRPr lang="en-US" dirty="0">
              <a:ea typeface="MS PGothic"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BE38A1D5-FC17-2C4E-AFF9-6F1BB98E0AC0}"/>
              </a:ext>
            </a:extLst>
          </p:cNvPr>
          <p:cNvSpPr>
            <a:spLocks noGrp="1"/>
          </p:cNvSpPr>
          <p:nvPr>
            <p:ph type="title"/>
          </p:nvPr>
        </p:nvSpPr>
        <p:spPr/>
        <p:txBody>
          <a:bodyPr/>
          <a:lstStyle/>
          <a:p>
            <a:pPr eaLnBrk="1" hangingPunct="1"/>
            <a:endParaRPr lang="en-US" altLang="en-US"/>
          </a:p>
        </p:txBody>
      </p:sp>
      <p:sp>
        <p:nvSpPr>
          <p:cNvPr id="47106" name="Content Placeholder 2">
            <a:extLst>
              <a:ext uri="{FF2B5EF4-FFF2-40B4-BE49-F238E27FC236}">
                <a16:creationId xmlns:a16="http://schemas.microsoft.com/office/drawing/2014/main" id="{968F2D34-74E8-7F40-A808-913DB5F3B019}"/>
              </a:ext>
            </a:extLst>
          </p:cNvPr>
          <p:cNvSpPr>
            <a:spLocks noGrp="1"/>
          </p:cNvSpPr>
          <p:nvPr>
            <p:ph idx="1"/>
          </p:nvPr>
        </p:nvSpPr>
        <p:spPr/>
        <p:txBody>
          <a:bodyPr/>
          <a:lstStyle/>
          <a:p>
            <a:pPr eaLnBrk="1" hangingPunct="1"/>
            <a:r>
              <a:rPr lang="en-US" altLang="en-US"/>
              <a:t>Crossover occurs more frequently, the farther apart 2 genes are on the same chromosome.</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b="1"/>
              <a:t>		     A     b				      C</a:t>
            </a:r>
          </a:p>
          <a:p>
            <a:pPr eaLnBrk="1" hangingPunct="1">
              <a:buFont typeface="Arial" panose="020B0604020202020204" pitchFamily="34" charset="0"/>
              <a:buNone/>
            </a:pPr>
            <a:r>
              <a:rPr lang="en-US" altLang="en-US" b="1"/>
              <a:t>    </a:t>
            </a:r>
          </a:p>
          <a:p>
            <a:pPr eaLnBrk="1" hangingPunct="1">
              <a:buFont typeface="Arial" panose="020B0604020202020204" pitchFamily="34" charset="0"/>
              <a:buNone/>
            </a:pPr>
            <a:r>
              <a:rPr lang="en-US" altLang="en-US" b="1"/>
              <a:t>               a     B				      c          </a:t>
            </a:r>
          </a:p>
        </p:txBody>
      </p:sp>
      <p:grpSp>
        <p:nvGrpSpPr>
          <p:cNvPr id="47107" name="Group 10">
            <a:extLst>
              <a:ext uri="{FF2B5EF4-FFF2-40B4-BE49-F238E27FC236}">
                <a16:creationId xmlns:a16="http://schemas.microsoft.com/office/drawing/2014/main" id="{24936B55-692B-F543-9F3C-564C64A8F006}"/>
              </a:ext>
            </a:extLst>
          </p:cNvPr>
          <p:cNvGrpSpPr>
            <a:grpSpLocks/>
          </p:cNvGrpSpPr>
          <p:nvPr/>
        </p:nvGrpSpPr>
        <p:grpSpPr bwMode="auto">
          <a:xfrm>
            <a:off x="1066800" y="3714750"/>
            <a:ext cx="7391400" cy="114300"/>
            <a:chOff x="1066800" y="3810000"/>
            <a:chExt cx="7391400" cy="152400"/>
          </a:xfrm>
        </p:grpSpPr>
        <p:sp>
          <p:nvSpPr>
            <p:cNvPr id="4" name="Oval 3">
              <a:extLst>
                <a:ext uri="{FF2B5EF4-FFF2-40B4-BE49-F238E27FC236}">
                  <a16:creationId xmlns:a16="http://schemas.microsoft.com/office/drawing/2014/main" id="{104065EA-D1A3-724D-A406-AEAA7DC1C6F3}"/>
                </a:ext>
              </a:extLst>
            </p:cNvPr>
            <p:cNvSpPr/>
            <p:nvPr/>
          </p:nvSpPr>
          <p:spPr>
            <a:xfrm>
              <a:off x="1066800" y="3810000"/>
              <a:ext cx="49530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a:extLst>
                <a:ext uri="{FF2B5EF4-FFF2-40B4-BE49-F238E27FC236}">
                  <a16:creationId xmlns:a16="http://schemas.microsoft.com/office/drawing/2014/main" id="{54005C70-6F61-694F-9610-313C4CECFAE4}"/>
                </a:ext>
              </a:extLst>
            </p:cNvPr>
            <p:cNvSpPr/>
            <p:nvPr/>
          </p:nvSpPr>
          <p:spPr>
            <a:xfrm>
              <a:off x="6019800" y="3810000"/>
              <a:ext cx="2438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6BBA78DE-45A8-A049-97B9-E6ADBFA51BAE}"/>
                </a:ext>
              </a:extLst>
            </p:cNvPr>
            <p:cNvCxnSpPr/>
            <p:nvPr/>
          </p:nvCxnSpPr>
          <p:spPr>
            <a:xfrm rot="5400000">
              <a:off x="19812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4AFDA7-42D9-A54F-BD1E-1E200862CE4C}"/>
                </a:ext>
              </a:extLst>
            </p:cNvPr>
            <p:cNvCxnSpPr/>
            <p:nvPr/>
          </p:nvCxnSpPr>
          <p:spPr>
            <a:xfrm rot="5400000">
              <a:off x="25908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A3F7ED-7967-7A4F-BD61-D20132932DE4}"/>
                </a:ext>
              </a:extLst>
            </p:cNvPr>
            <p:cNvCxnSpPr/>
            <p:nvPr/>
          </p:nvCxnSpPr>
          <p:spPr>
            <a:xfrm rot="5400000">
              <a:off x="66294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Oval 13">
            <a:extLst>
              <a:ext uri="{FF2B5EF4-FFF2-40B4-BE49-F238E27FC236}">
                <a16:creationId xmlns:a16="http://schemas.microsoft.com/office/drawing/2014/main" id="{BE7E4B44-9B6C-3D44-A5A0-79664CB50922}"/>
              </a:ext>
            </a:extLst>
          </p:cNvPr>
          <p:cNvSpPr/>
          <p:nvPr/>
        </p:nvSpPr>
        <p:spPr bwMode="auto">
          <a:xfrm>
            <a:off x="1066800" y="4114800"/>
            <a:ext cx="4953000" cy="114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a:extLst>
              <a:ext uri="{FF2B5EF4-FFF2-40B4-BE49-F238E27FC236}">
                <a16:creationId xmlns:a16="http://schemas.microsoft.com/office/drawing/2014/main" id="{A3A46B2D-3E52-2741-A991-2238247A4891}"/>
              </a:ext>
            </a:extLst>
          </p:cNvPr>
          <p:cNvSpPr/>
          <p:nvPr/>
        </p:nvSpPr>
        <p:spPr bwMode="auto">
          <a:xfrm>
            <a:off x="6019800" y="4114800"/>
            <a:ext cx="2438400" cy="114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 name="Straight Connector 15">
            <a:extLst>
              <a:ext uri="{FF2B5EF4-FFF2-40B4-BE49-F238E27FC236}">
                <a16:creationId xmlns:a16="http://schemas.microsoft.com/office/drawing/2014/main" id="{F6D14DB7-E041-CC4A-B7CA-CA25C9E2AB7A}"/>
              </a:ext>
            </a:extLst>
          </p:cNvPr>
          <p:cNvCxnSpPr/>
          <p:nvPr/>
        </p:nvCxnSpPr>
        <p:spPr bwMode="auto">
          <a:xfrm rot="5400000">
            <a:off x="2000250" y="4171950"/>
            <a:ext cx="1143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B27D796-5821-8047-8A28-C3CE24115EFC}"/>
              </a:ext>
            </a:extLst>
          </p:cNvPr>
          <p:cNvCxnSpPr/>
          <p:nvPr/>
        </p:nvCxnSpPr>
        <p:spPr bwMode="auto">
          <a:xfrm rot="5400000">
            <a:off x="2609850" y="4171950"/>
            <a:ext cx="1143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D20DACA-218D-2E4E-B633-B1628FCB4420}"/>
              </a:ext>
            </a:extLst>
          </p:cNvPr>
          <p:cNvCxnSpPr/>
          <p:nvPr/>
        </p:nvCxnSpPr>
        <p:spPr bwMode="auto">
          <a:xfrm rot="5400000">
            <a:off x="6648450" y="4171950"/>
            <a:ext cx="1143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7516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68A12402-8F61-4549-8799-A4BF42AD384D}"/>
              </a:ext>
            </a:extLst>
          </p:cNvPr>
          <p:cNvSpPr>
            <a:spLocks noGrp="1"/>
          </p:cNvSpPr>
          <p:nvPr>
            <p:ph type="title"/>
          </p:nvPr>
        </p:nvSpPr>
        <p:spPr/>
        <p:txBody>
          <a:bodyPr/>
          <a:lstStyle/>
          <a:p>
            <a:pPr eaLnBrk="1" hangingPunct="1"/>
            <a:endParaRPr lang="en-US" altLang="en-US"/>
          </a:p>
        </p:txBody>
      </p:sp>
      <p:sp>
        <p:nvSpPr>
          <p:cNvPr id="48130" name="Content Placeholder 2">
            <a:extLst>
              <a:ext uri="{FF2B5EF4-FFF2-40B4-BE49-F238E27FC236}">
                <a16:creationId xmlns:a16="http://schemas.microsoft.com/office/drawing/2014/main" id="{96167100-D16A-5248-80D6-078079B3C33C}"/>
              </a:ext>
            </a:extLst>
          </p:cNvPr>
          <p:cNvSpPr>
            <a:spLocks noGrp="1"/>
          </p:cNvSpPr>
          <p:nvPr>
            <p:ph idx="1"/>
          </p:nvPr>
        </p:nvSpPr>
        <p:spPr>
          <a:xfrm>
            <a:off x="457200" y="2057400"/>
            <a:ext cx="8229600" cy="3829050"/>
          </a:xfrm>
        </p:spPr>
        <p:txBody>
          <a:bodyPr/>
          <a:lstStyle/>
          <a:p>
            <a:pPr eaLnBrk="1" hangingPunct="1"/>
            <a:r>
              <a:rPr lang="en-US" altLang="en-US" dirty="0"/>
              <a:t>The frequency in which crossover is noted, becomes a recombination gene distance (in </a:t>
            </a:r>
            <a:r>
              <a:rPr lang="en-US" altLang="en-US" dirty="0" err="1"/>
              <a:t>cM</a:t>
            </a:r>
            <a:r>
              <a:rPr lang="en-US" altLang="en-US" dirty="0"/>
              <a:t> or mu</a:t>
            </a:r>
          </a:p>
          <a:p>
            <a:pPr eaLnBrk="1" hangingPunct="1"/>
            <a:r>
              <a:rPr lang="en-US" altLang="en-US" b="1" dirty="0"/>
              <a:t>                 A    b				           C</a:t>
            </a:r>
          </a:p>
          <a:p>
            <a:pPr eaLnBrk="1" hangingPunct="1">
              <a:buFont typeface="Arial" panose="020B0604020202020204" pitchFamily="34" charset="0"/>
              <a:buNone/>
            </a:pPr>
            <a:r>
              <a:rPr lang="en-US" altLang="en-US" b="1" dirty="0"/>
              <a:t>                  </a:t>
            </a:r>
          </a:p>
          <a:p>
            <a:pPr eaLnBrk="1" hangingPunct="1">
              <a:buFont typeface="Arial" panose="020B0604020202020204" pitchFamily="34" charset="0"/>
              <a:buNone/>
            </a:pPr>
            <a:r>
              <a:rPr lang="en-US" altLang="en-US" b="1" dirty="0"/>
              <a:t>                     a      B				  c          </a:t>
            </a:r>
          </a:p>
          <a:p>
            <a:pPr eaLnBrk="1" hangingPunct="1">
              <a:buFont typeface="Arial" panose="020B0604020202020204" pitchFamily="34" charset="0"/>
              <a:buNone/>
            </a:pPr>
            <a:endParaRPr lang="en-US" altLang="en-US" sz="1800" dirty="0"/>
          </a:p>
          <a:p>
            <a:pPr eaLnBrk="1" hangingPunct="1">
              <a:buFont typeface="Arial" panose="020B0604020202020204" pitchFamily="34" charset="0"/>
              <a:buNone/>
            </a:pPr>
            <a:r>
              <a:rPr lang="en-US" altLang="en-US" sz="2400" dirty="0"/>
              <a:t>Perhaps we see recombinant offspring due to a-b crossover 2% of the time and b-c, 35 % of the time.</a:t>
            </a:r>
          </a:p>
          <a:p>
            <a:pPr eaLnBrk="1" hangingPunct="1"/>
            <a:endParaRPr lang="en-US" altLang="en-US" dirty="0"/>
          </a:p>
        </p:txBody>
      </p:sp>
      <p:grpSp>
        <p:nvGrpSpPr>
          <p:cNvPr id="48131" name="Group 3">
            <a:extLst>
              <a:ext uri="{FF2B5EF4-FFF2-40B4-BE49-F238E27FC236}">
                <a16:creationId xmlns:a16="http://schemas.microsoft.com/office/drawing/2014/main" id="{941EA5A1-0118-3549-B3F5-E97CB9559688}"/>
              </a:ext>
            </a:extLst>
          </p:cNvPr>
          <p:cNvGrpSpPr>
            <a:grpSpLocks/>
          </p:cNvGrpSpPr>
          <p:nvPr/>
        </p:nvGrpSpPr>
        <p:grpSpPr bwMode="auto">
          <a:xfrm>
            <a:off x="1524000" y="4076700"/>
            <a:ext cx="7391400" cy="114300"/>
            <a:chOff x="1066800" y="3810000"/>
            <a:chExt cx="7391400" cy="152400"/>
          </a:xfrm>
        </p:grpSpPr>
        <p:sp>
          <p:nvSpPr>
            <p:cNvPr id="5" name="Oval 4">
              <a:extLst>
                <a:ext uri="{FF2B5EF4-FFF2-40B4-BE49-F238E27FC236}">
                  <a16:creationId xmlns:a16="http://schemas.microsoft.com/office/drawing/2014/main" id="{5EA076A6-2C4A-904B-A086-BF8B16E1846D}"/>
                </a:ext>
              </a:extLst>
            </p:cNvPr>
            <p:cNvSpPr/>
            <p:nvPr/>
          </p:nvSpPr>
          <p:spPr>
            <a:xfrm>
              <a:off x="1066800" y="3810000"/>
              <a:ext cx="49530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extLst>
                <a:ext uri="{FF2B5EF4-FFF2-40B4-BE49-F238E27FC236}">
                  <a16:creationId xmlns:a16="http://schemas.microsoft.com/office/drawing/2014/main" id="{4F4D0DDE-1E87-EC4E-95F1-F7D5961C1EDE}"/>
                </a:ext>
              </a:extLst>
            </p:cNvPr>
            <p:cNvSpPr/>
            <p:nvPr/>
          </p:nvSpPr>
          <p:spPr>
            <a:xfrm>
              <a:off x="6019800" y="3810000"/>
              <a:ext cx="2438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20BFB70D-9D04-AB4E-9C02-4DF2076AE8CE}"/>
                </a:ext>
              </a:extLst>
            </p:cNvPr>
            <p:cNvCxnSpPr/>
            <p:nvPr/>
          </p:nvCxnSpPr>
          <p:spPr>
            <a:xfrm rot="5400000">
              <a:off x="19812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9C66A95-383F-E44E-9309-E6C0842AAAF8}"/>
                </a:ext>
              </a:extLst>
            </p:cNvPr>
            <p:cNvCxnSpPr/>
            <p:nvPr/>
          </p:nvCxnSpPr>
          <p:spPr>
            <a:xfrm rot="5400000">
              <a:off x="25908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63CA6A-1221-0C41-9903-F972A19418F3}"/>
                </a:ext>
              </a:extLst>
            </p:cNvPr>
            <p:cNvCxnSpPr/>
            <p:nvPr/>
          </p:nvCxnSpPr>
          <p:spPr>
            <a:xfrm rot="5400000">
              <a:off x="66294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32" name="Group 10">
            <a:extLst>
              <a:ext uri="{FF2B5EF4-FFF2-40B4-BE49-F238E27FC236}">
                <a16:creationId xmlns:a16="http://schemas.microsoft.com/office/drawing/2014/main" id="{BED7FA75-506A-C64A-9686-E4FE2BEB3CCF}"/>
              </a:ext>
            </a:extLst>
          </p:cNvPr>
          <p:cNvGrpSpPr>
            <a:grpSpLocks/>
          </p:cNvGrpSpPr>
          <p:nvPr/>
        </p:nvGrpSpPr>
        <p:grpSpPr bwMode="auto">
          <a:xfrm>
            <a:off x="1524000" y="4533900"/>
            <a:ext cx="7391400" cy="114300"/>
            <a:chOff x="1066800" y="3810000"/>
            <a:chExt cx="7391400" cy="152400"/>
          </a:xfrm>
        </p:grpSpPr>
        <p:sp>
          <p:nvSpPr>
            <p:cNvPr id="12" name="Oval 11">
              <a:extLst>
                <a:ext uri="{FF2B5EF4-FFF2-40B4-BE49-F238E27FC236}">
                  <a16:creationId xmlns:a16="http://schemas.microsoft.com/office/drawing/2014/main" id="{0E714C8D-F5BB-F24A-83AE-431605DD6B6B}"/>
                </a:ext>
              </a:extLst>
            </p:cNvPr>
            <p:cNvSpPr/>
            <p:nvPr/>
          </p:nvSpPr>
          <p:spPr>
            <a:xfrm>
              <a:off x="1066800" y="3810000"/>
              <a:ext cx="49530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a:extLst>
                <a:ext uri="{FF2B5EF4-FFF2-40B4-BE49-F238E27FC236}">
                  <a16:creationId xmlns:a16="http://schemas.microsoft.com/office/drawing/2014/main" id="{EB1A5418-9F8B-1B43-AC8D-66FD5B63F6B8}"/>
                </a:ext>
              </a:extLst>
            </p:cNvPr>
            <p:cNvSpPr/>
            <p:nvPr/>
          </p:nvSpPr>
          <p:spPr>
            <a:xfrm>
              <a:off x="6019800" y="3810000"/>
              <a:ext cx="2438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4" name="Straight Connector 13">
              <a:extLst>
                <a:ext uri="{FF2B5EF4-FFF2-40B4-BE49-F238E27FC236}">
                  <a16:creationId xmlns:a16="http://schemas.microsoft.com/office/drawing/2014/main" id="{AAA96CF4-0F98-D44C-A26B-20AA7DF53E33}"/>
                </a:ext>
              </a:extLst>
            </p:cNvPr>
            <p:cNvCxnSpPr/>
            <p:nvPr/>
          </p:nvCxnSpPr>
          <p:spPr>
            <a:xfrm rot="5400000">
              <a:off x="19812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4F8B13D-0BCF-DB47-B299-57B632EDD6B7}"/>
                </a:ext>
              </a:extLst>
            </p:cNvPr>
            <p:cNvCxnSpPr/>
            <p:nvPr/>
          </p:nvCxnSpPr>
          <p:spPr>
            <a:xfrm rot="5400000">
              <a:off x="25908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0CE07A-8DEC-6946-8EEF-D729AFEB4CDC}"/>
                </a:ext>
              </a:extLst>
            </p:cNvPr>
            <p:cNvCxnSpPr/>
            <p:nvPr/>
          </p:nvCxnSpPr>
          <p:spPr>
            <a:xfrm rot="5400000">
              <a:off x="66294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60515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F0F36544-BB9A-4249-A165-7834EFA7AB4C}"/>
              </a:ext>
            </a:extLst>
          </p:cNvPr>
          <p:cNvSpPr>
            <a:spLocks noGrp="1"/>
          </p:cNvSpPr>
          <p:nvPr>
            <p:ph type="title"/>
          </p:nvPr>
        </p:nvSpPr>
        <p:spPr/>
        <p:txBody>
          <a:bodyPr/>
          <a:lstStyle/>
          <a:p>
            <a:pPr eaLnBrk="1" hangingPunct="1"/>
            <a:endParaRPr lang="en-US" altLang="en-US"/>
          </a:p>
        </p:txBody>
      </p:sp>
      <p:sp>
        <p:nvSpPr>
          <p:cNvPr id="49154" name="Content Placeholder 2">
            <a:extLst>
              <a:ext uri="{FF2B5EF4-FFF2-40B4-BE49-F238E27FC236}">
                <a16:creationId xmlns:a16="http://schemas.microsoft.com/office/drawing/2014/main" id="{DF2F95E4-BD1A-134A-A4E1-BC0C27862FC1}"/>
              </a:ext>
            </a:extLst>
          </p:cNvPr>
          <p:cNvSpPr>
            <a:spLocks noGrp="1"/>
          </p:cNvSpPr>
          <p:nvPr>
            <p:ph idx="1"/>
          </p:nvPr>
        </p:nvSpPr>
        <p:spPr>
          <a:xfrm>
            <a:off x="457200" y="2057400"/>
            <a:ext cx="8229600" cy="3829050"/>
          </a:xfrm>
        </p:spPr>
        <p:txBody>
          <a:bodyPr/>
          <a:lstStyle/>
          <a:p>
            <a:pPr eaLnBrk="1" hangingPunct="1"/>
            <a:r>
              <a:rPr lang="en-US" altLang="en-US"/>
              <a:t>The frequency in which crossover is noted, becomes a recombination gene distance (in cM or mu)</a:t>
            </a:r>
          </a:p>
          <a:p>
            <a:pPr lvl="4" eaLnBrk="1" hangingPunct="1">
              <a:buFont typeface="Arial" panose="020B0604020202020204" pitchFamily="34" charset="0"/>
              <a:buNone/>
            </a:pPr>
            <a:r>
              <a:rPr lang="en-US" altLang="en-US" b="1"/>
              <a:t> A       b				                C	 </a:t>
            </a:r>
          </a:p>
          <a:p>
            <a:pPr lvl="4" eaLnBrk="1" hangingPunct="1">
              <a:buFont typeface="Arial" panose="020B0604020202020204" pitchFamily="34" charset="0"/>
              <a:buNone/>
            </a:pPr>
            <a:r>
              <a:rPr lang="en-US" altLang="en-US" b="1"/>
              <a:t>a       B				                c 			       	</a:t>
            </a:r>
          </a:p>
          <a:p>
            <a:pPr lvl="4" eaLnBrk="1" hangingPunct="1">
              <a:buFont typeface="Arial" panose="020B0604020202020204" pitchFamily="34" charset="0"/>
              <a:buNone/>
            </a:pPr>
            <a:endParaRPr lang="en-US" altLang="en-US" sz="1800" b="1"/>
          </a:p>
          <a:p>
            <a:pPr lvl="4" eaLnBrk="1" hangingPunct="1">
              <a:buFont typeface="Arial" panose="020B0604020202020204" pitchFamily="34" charset="0"/>
              <a:buNone/>
            </a:pPr>
            <a:endParaRPr lang="en-US" altLang="en-US" sz="1800" b="1"/>
          </a:p>
          <a:p>
            <a:pPr eaLnBrk="1" hangingPunct="1"/>
            <a:endParaRPr lang="en-US" altLang="en-US"/>
          </a:p>
        </p:txBody>
      </p:sp>
      <p:grpSp>
        <p:nvGrpSpPr>
          <p:cNvPr id="49155" name="Group 3">
            <a:extLst>
              <a:ext uri="{FF2B5EF4-FFF2-40B4-BE49-F238E27FC236}">
                <a16:creationId xmlns:a16="http://schemas.microsoft.com/office/drawing/2014/main" id="{B1486847-1E1F-8D4C-BEE9-5853994FE0F0}"/>
              </a:ext>
            </a:extLst>
          </p:cNvPr>
          <p:cNvGrpSpPr>
            <a:grpSpLocks/>
          </p:cNvGrpSpPr>
          <p:nvPr/>
        </p:nvGrpSpPr>
        <p:grpSpPr bwMode="auto">
          <a:xfrm>
            <a:off x="1341438" y="3521075"/>
            <a:ext cx="7391400" cy="114300"/>
            <a:chOff x="1066800" y="3810000"/>
            <a:chExt cx="7391400" cy="152400"/>
          </a:xfrm>
        </p:grpSpPr>
        <p:sp>
          <p:nvSpPr>
            <p:cNvPr id="5" name="Oval 4">
              <a:extLst>
                <a:ext uri="{FF2B5EF4-FFF2-40B4-BE49-F238E27FC236}">
                  <a16:creationId xmlns:a16="http://schemas.microsoft.com/office/drawing/2014/main" id="{40CEA2BA-8B08-8B43-BCD7-2B9E9AD795AB}"/>
                </a:ext>
              </a:extLst>
            </p:cNvPr>
            <p:cNvSpPr/>
            <p:nvPr/>
          </p:nvSpPr>
          <p:spPr>
            <a:xfrm>
              <a:off x="1066800" y="3810000"/>
              <a:ext cx="49530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extLst>
                <a:ext uri="{FF2B5EF4-FFF2-40B4-BE49-F238E27FC236}">
                  <a16:creationId xmlns:a16="http://schemas.microsoft.com/office/drawing/2014/main" id="{111B9D10-F887-E64E-8C77-9C54E4DD38AA}"/>
                </a:ext>
              </a:extLst>
            </p:cNvPr>
            <p:cNvSpPr/>
            <p:nvPr/>
          </p:nvSpPr>
          <p:spPr>
            <a:xfrm>
              <a:off x="6019800" y="3810000"/>
              <a:ext cx="2438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60436DED-0D0C-D547-9A34-475268B12009}"/>
                </a:ext>
              </a:extLst>
            </p:cNvPr>
            <p:cNvCxnSpPr/>
            <p:nvPr/>
          </p:nvCxnSpPr>
          <p:spPr>
            <a:xfrm rot="5400000">
              <a:off x="19812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DA8FCB0-D124-C940-90C8-D1A3098E6B6A}"/>
                </a:ext>
              </a:extLst>
            </p:cNvPr>
            <p:cNvCxnSpPr/>
            <p:nvPr/>
          </p:nvCxnSpPr>
          <p:spPr>
            <a:xfrm rot="5400000">
              <a:off x="25908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DB61BEC-0B6D-3B4D-97B8-A4549614C671}"/>
                </a:ext>
              </a:extLst>
            </p:cNvPr>
            <p:cNvCxnSpPr/>
            <p:nvPr/>
          </p:nvCxnSpPr>
          <p:spPr>
            <a:xfrm rot="5400000">
              <a:off x="66294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156" name="Group 10">
            <a:extLst>
              <a:ext uri="{FF2B5EF4-FFF2-40B4-BE49-F238E27FC236}">
                <a16:creationId xmlns:a16="http://schemas.microsoft.com/office/drawing/2014/main" id="{623AE5DB-9E41-2E48-BD46-2F91A97F1CD2}"/>
              </a:ext>
            </a:extLst>
          </p:cNvPr>
          <p:cNvGrpSpPr>
            <a:grpSpLocks/>
          </p:cNvGrpSpPr>
          <p:nvPr/>
        </p:nvGrpSpPr>
        <p:grpSpPr bwMode="auto">
          <a:xfrm>
            <a:off x="1374775" y="4305300"/>
            <a:ext cx="7391400" cy="114300"/>
            <a:chOff x="1066800" y="3810000"/>
            <a:chExt cx="7391400" cy="152400"/>
          </a:xfrm>
        </p:grpSpPr>
        <p:sp>
          <p:nvSpPr>
            <p:cNvPr id="12" name="Oval 11">
              <a:extLst>
                <a:ext uri="{FF2B5EF4-FFF2-40B4-BE49-F238E27FC236}">
                  <a16:creationId xmlns:a16="http://schemas.microsoft.com/office/drawing/2014/main" id="{73C99024-162A-9D45-90D9-64B809C50205}"/>
                </a:ext>
              </a:extLst>
            </p:cNvPr>
            <p:cNvSpPr/>
            <p:nvPr/>
          </p:nvSpPr>
          <p:spPr>
            <a:xfrm>
              <a:off x="1066800" y="3810000"/>
              <a:ext cx="49530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a:extLst>
                <a:ext uri="{FF2B5EF4-FFF2-40B4-BE49-F238E27FC236}">
                  <a16:creationId xmlns:a16="http://schemas.microsoft.com/office/drawing/2014/main" id="{B49A7DB5-6CEF-D24C-AFA5-9DC382AD06E3}"/>
                </a:ext>
              </a:extLst>
            </p:cNvPr>
            <p:cNvSpPr/>
            <p:nvPr/>
          </p:nvSpPr>
          <p:spPr>
            <a:xfrm>
              <a:off x="6019800" y="3810000"/>
              <a:ext cx="2438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4" name="Straight Connector 13">
              <a:extLst>
                <a:ext uri="{FF2B5EF4-FFF2-40B4-BE49-F238E27FC236}">
                  <a16:creationId xmlns:a16="http://schemas.microsoft.com/office/drawing/2014/main" id="{FC2CE0E4-6121-A44D-9A0B-23D239D77BC0}"/>
                </a:ext>
              </a:extLst>
            </p:cNvPr>
            <p:cNvCxnSpPr/>
            <p:nvPr/>
          </p:nvCxnSpPr>
          <p:spPr>
            <a:xfrm rot="5400000">
              <a:off x="19812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B761EAE-B6AC-3649-BD2B-59FEC09E36A0}"/>
                </a:ext>
              </a:extLst>
            </p:cNvPr>
            <p:cNvCxnSpPr/>
            <p:nvPr/>
          </p:nvCxnSpPr>
          <p:spPr>
            <a:xfrm rot="5400000">
              <a:off x="25908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FEA64D6-DE29-1245-AAE6-FBB91AB151D9}"/>
                </a:ext>
              </a:extLst>
            </p:cNvPr>
            <p:cNvCxnSpPr/>
            <p:nvPr/>
          </p:nvCxnSpPr>
          <p:spPr>
            <a:xfrm rot="5400000">
              <a:off x="6629400" y="38862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5A9B5065-5418-FA44-9098-4165BFA9A713}"/>
              </a:ext>
            </a:extLst>
          </p:cNvPr>
          <p:cNvSpPr txBox="1">
            <a:spLocks noChangeArrowheads="1"/>
          </p:cNvSpPr>
          <p:nvPr/>
        </p:nvSpPr>
        <p:spPr bwMode="auto">
          <a:xfrm>
            <a:off x="2332038" y="4387850"/>
            <a:ext cx="642937" cy="300038"/>
          </a:xfrm>
          <a:prstGeom prst="rect">
            <a:avLst/>
          </a:prstGeom>
          <a:noFill/>
          <a:ln>
            <a:noFill/>
          </a:ln>
          <a:extLst>
            <a:ext uri="{909E8E84-426E-40dd-AFC4-6F175D3DCCD1}"/>
            <a:ext uri="{91240B29-F687-4f45-9708-019B960494DF}"/>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b="1" dirty="0">
                <a:latin typeface="Arial" charset="0"/>
              </a:rPr>
              <a:t>2 </a:t>
            </a:r>
            <a:r>
              <a:rPr lang="en-US" sz="1350" b="1" dirty="0" err="1">
                <a:latin typeface="Arial" charset="0"/>
              </a:rPr>
              <a:t>cM</a:t>
            </a:r>
            <a:endParaRPr lang="en-US" sz="1350" b="1" dirty="0">
              <a:latin typeface="Arial" charset="0"/>
            </a:endParaRPr>
          </a:p>
        </p:txBody>
      </p:sp>
      <p:sp>
        <p:nvSpPr>
          <p:cNvPr id="18" name="TextBox 17">
            <a:extLst>
              <a:ext uri="{FF2B5EF4-FFF2-40B4-BE49-F238E27FC236}">
                <a16:creationId xmlns:a16="http://schemas.microsoft.com/office/drawing/2014/main" id="{E4882CF0-01BB-B144-A4D0-F31F9BB169AA}"/>
              </a:ext>
            </a:extLst>
          </p:cNvPr>
          <p:cNvSpPr txBox="1">
            <a:spLocks noChangeArrowheads="1"/>
          </p:cNvSpPr>
          <p:nvPr/>
        </p:nvSpPr>
        <p:spPr bwMode="auto">
          <a:xfrm>
            <a:off x="4645025" y="4387850"/>
            <a:ext cx="838200" cy="300038"/>
          </a:xfrm>
          <a:prstGeom prst="rect">
            <a:avLst/>
          </a:prstGeom>
          <a:noFill/>
          <a:ln>
            <a:noFill/>
          </a:ln>
          <a:extLst>
            <a:ext uri="{909E8E84-426E-40dd-AFC4-6F175D3DCCD1}"/>
            <a:ext uri="{91240B29-F687-4f45-9708-019B960494DF}"/>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b="1" dirty="0">
                <a:latin typeface="Arial" charset="0"/>
              </a:rPr>
              <a:t>35 </a:t>
            </a:r>
            <a:r>
              <a:rPr lang="en-US" sz="1350" b="1" dirty="0" err="1">
                <a:latin typeface="Arial" charset="0"/>
              </a:rPr>
              <a:t>cM</a:t>
            </a:r>
            <a:endParaRPr lang="en-US" sz="1350" b="1" dirty="0">
              <a:latin typeface="Arial" charset="0"/>
            </a:endParaRPr>
          </a:p>
        </p:txBody>
      </p:sp>
      <p:cxnSp>
        <p:nvCxnSpPr>
          <p:cNvPr id="3" name="Straight Arrow Connector 2">
            <a:extLst>
              <a:ext uri="{FF2B5EF4-FFF2-40B4-BE49-F238E27FC236}">
                <a16:creationId xmlns:a16="http://schemas.microsoft.com/office/drawing/2014/main" id="{4F312586-A142-5C49-9710-F12DC576080A}"/>
              </a:ext>
            </a:extLst>
          </p:cNvPr>
          <p:cNvCxnSpPr/>
          <p:nvPr/>
        </p:nvCxnSpPr>
        <p:spPr>
          <a:xfrm flipV="1">
            <a:off x="2514600" y="495300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D9F04E3-5904-9043-BFF7-0DEC287F0623}"/>
              </a:ext>
            </a:extLst>
          </p:cNvPr>
          <p:cNvCxnSpPr/>
          <p:nvPr/>
        </p:nvCxnSpPr>
        <p:spPr>
          <a:xfrm flipV="1">
            <a:off x="5029200" y="4953000"/>
            <a:ext cx="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518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006EF477-B505-F84D-B104-C402B39AD699}"/>
              </a:ext>
            </a:extLst>
          </p:cNvPr>
          <p:cNvSpPr>
            <a:spLocks noGrp="1"/>
          </p:cNvSpPr>
          <p:nvPr>
            <p:ph type="title"/>
          </p:nvPr>
        </p:nvSpPr>
        <p:spPr/>
        <p:txBody>
          <a:bodyPr/>
          <a:lstStyle/>
          <a:p>
            <a:pPr eaLnBrk="1" hangingPunct="1"/>
            <a:endParaRPr lang="en-US" altLang="en-US"/>
          </a:p>
        </p:txBody>
      </p:sp>
      <p:sp>
        <p:nvSpPr>
          <p:cNvPr id="50178" name="Content Placeholder 2">
            <a:extLst>
              <a:ext uri="{FF2B5EF4-FFF2-40B4-BE49-F238E27FC236}">
                <a16:creationId xmlns:a16="http://schemas.microsoft.com/office/drawing/2014/main" id="{B5B7E28B-3EF6-CB46-B1B2-230989E03DF9}"/>
              </a:ext>
            </a:extLst>
          </p:cNvPr>
          <p:cNvSpPr>
            <a:spLocks noGrp="1"/>
          </p:cNvSpPr>
          <p:nvPr>
            <p:ph idx="1"/>
          </p:nvPr>
        </p:nvSpPr>
        <p:spPr/>
        <p:txBody>
          <a:bodyPr/>
          <a:lstStyle/>
          <a:p>
            <a:pPr eaLnBrk="1" hangingPunct="1"/>
            <a:r>
              <a:rPr lang="en-US" altLang="en-US"/>
              <a:t>Note---Crosses must be carefully designed to be able to observe crossing over. (X-linked traits simplify the analysis)</a:t>
            </a:r>
          </a:p>
          <a:p>
            <a:pPr eaLnBrk="1" hangingPunct="1"/>
            <a:endParaRPr lang="en-US" altLang="en-US"/>
          </a:p>
          <a:p>
            <a:pPr lvl="1" eaLnBrk="1" hangingPunct="1"/>
            <a:r>
              <a:rPr lang="en-US" altLang="en-US"/>
              <a:t>1 parent must be heterozygous</a:t>
            </a:r>
          </a:p>
          <a:p>
            <a:pPr lvl="1" eaLnBrk="1" hangingPunct="1"/>
            <a:r>
              <a:rPr lang="en-US" altLang="en-US"/>
              <a:t>1 parent must provide only recessive alleles so that new combinations of wt/recessive traits are evident.</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969545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6">
            <a:extLst>
              <a:ext uri="{FF2B5EF4-FFF2-40B4-BE49-F238E27FC236}">
                <a16:creationId xmlns:a16="http://schemas.microsoft.com/office/drawing/2014/main" id="{3632B1FB-E0A5-DF45-BE6F-CB2E65DB5C3D}"/>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rPr>
              <a:t>Figure 5.3</a:t>
            </a:r>
          </a:p>
        </p:txBody>
      </p:sp>
      <p:pic>
        <p:nvPicPr>
          <p:cNvPr id="51202" name="Picture 12">
            <a:extLst>
              <a:ext uri="{FF2B5EF4-FFF2-40B4-BE49-F238E27FC236}">
                <a16:creationId xmlns:a16="http://schemas.microsoft.com/office/drawing/2014/main" id="{BC1493B5-D413-764B-9A96-DA4BB4C126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61"/>
          <a:stretch>
            <a:fillRect/>
          </a:stretch>
        </p:blipFill>
        <p:spPr bwMode="auto">
          <a:xfrm>
            <a:off x="1497013" y="1141413"/>
            <a:ext cx="6148387" cy="45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FF8A8378-0CB7-C948-8A3A-7E8D55D0F7B2}"/>
              </a:ext>
            </a:extLst>
          </p:cNvPr>
          <p:cNvSpPr/>
          <p:nvPr/>
        </p:nvSpPr>
        <p:spPr>
          <a:xfrm>
            <a:off x="1600200" y="2114550"/>
            <a:ext cx="1295400" cy="9715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a:extLst>
              <a:ext uri="{FF2B5EF4-FFF2-40B4-BE49-F238E27FC236}">
                <a16:creationId xmlns:a16="http://schemas.microsoft.com/office/drawing/2014/main" id="{A5B76F9D-53B3-C94D-90BD-CEB0FC4D4249}"/>
              </a:ext>
            </a:extLst>
          </p:cNvPr>
          <p:cNvSpPr/>
          <p:nvPr/>
        </p:nvSpPr>
        <p:spPr>
          <a:xfrm>
            <a:off x="3048000" y="2171700"/>
            <a:ext cx="1295400" cy="97155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181" name="TextBox 5">
            <a:extLst>
              <a:ext uri="{FF2B5EF4-FFF2-40B4-BE49-F238E27FC236}">
                <a16:creationId xmlns:a16="http://schemas.microsoft.com/office/drawing/2014/main" id="{E83ECE76-3B75-5D45-BA7E-4A5B71FE535E}"/>
              </a:ext>
            </a:extLst>
          </p:cNvPr>
          <p:cNvSpPr txBox="1">
            <a:spLocks noChangeArrowheads="1"/>
          </p:cNvSpPr>
          <p:nvPr/>
        </p:nvSpPr>
        <p:spPr bwMode="auto">
          <a:xfrm>
            <a:off x="152400" y="1885950"/>
            <a:ext cx="1622425" cy="508000"/>
          </a:xfrm>
          <a:prstGeom prst="rect">
            <a:avLst/>
          </a:prstGeom>
          <a:noFill/>
          <a:ln>
            <a:noFill/>
          </a:ln>
          <a:extLst>
            <a:ext uri="{909E8E84-426E-40dd-AFC4-6F175D3DCCD1}"/>
            <a:ext uri="{91240B29-F687-4f45-9708-019B960494DF}"/>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a:solidFill>
                  <a:srgbClr val="7030A0"/>
                </a:solidFill>
              </a:rPr>
              <a:t>Heterozygous female</a:t>
            </a:r>
          </a:p>
        </p:txBody>
      </p:sp>
      <p:cxnSp>
        <p:nvCxnSpPr>
          <p:cNvPr id="8" name="Straight Arrow Connector 7">
            <a:extLst>
              <a:ext uri="{FF2B5EF4-FFF2-40B4-BE49-F238E27FC236}">
                <a16:creationId xmlns:a16="http://schemas.microsoft.com/office/drawing/2014/main" id="{B1CD6C68-3EE1-FB46-A3D6-9DC418B96EA4}"/>
              </a:ext>
            </a:extLst>
          </p:cNvPr>
          <p:cNvCxnSpPr/>
          <p:nvPr/>
        </p:nvCxnSpPr>
        <p:spPr>
          <a:xfrm>
            <a:off x="990600" y="2343150"/>
            <a:ext cx="533400" cy="1143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183" name="TextBox 8">
            <a:extLst>
              <a:ext uri="{FF2B5EF4-FFF2-40B4-BE49-F238E27FC236}">
                <a16:creationId xmlns:a16="http://schemas.microsoft.com/office/drawing/2014/main" id="{6739AF08-754E-3540-B937-0F0A8465F455}"/>
              </a:ext>
            </a:extLst>
          </p:cNvPr>
          <p:cNvSpPr txBox="1">
            <a:spLocks noChangeArrowheads="1"/>
          </p:cNvSpPr>
          <p:nvPr/>
        </p:nvSpPr>
        <p:spPr bwMode="auto">
          <a:xfrm>
            <a:off x="3124200" y="1885950"/>
            <a:ext cx="4419600" cy="300038"/>
          </a:xfrm>
          <a:prstGeom prst="rect">
            <a:avLst/>
          </a:prstGeom>
          <a:noFill/>
          <a:ln>
            <a:noFill/>
          </a:ln>
          <a:extLst>
            <a:ext uri="{909E8E84-426E-40dd-AFC4-6F175D3DCCD1}"/>
            <a:ext uri="{91240B29-F687-4f45-9708-019B960494DF}"/>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a:solidFill>
                  <a:srgbClr val="7030A0"/>
                </a:solidFill>
              </a:rPr>
              <a:t>Male with only recessive alleles</a:t>
            </a:r>
          </a:p>
        </p:txBody>
      </p:sp>
      <p:cxnSp>
        <p:nvCxnSpPr>
          <p:cNvPr id="10" name="Straight Arrow Connector 9">
            <a:extLst>
              <a:ext uri="{FF2B5EF4-FFF2-40B4-BE49-F238E27FC236}">
                <a16:creationId xmlns:a16="http://schemas.microsoft.com/office/drawing/2014/main" id="{4F9F97C9-BD2E-FE4E-A665-DD7F42214A73}"/>
              </a:ext>
            </a:extLst>
          </p:cNvPr>
          <p:cNvCxnSpPr/>
          <p:nvPr/>
        </p:nvCxnSpPr>
        <p:spPr>
          <a:xfrm rot="5400000">
            <a:off x="4276725" y="2105025"/>
            <a:ext cx="28575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99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628C874D-E25A-864B-89F5-06B7BD78280B}"/>
              </a:ext>
            </a:extLst>
          </p:cNvPr>
          <p:cNvSpPr>
            <a:spLocks noGrp="1"/>
          </p:cNvSpPr>
          <p:nvPr>
            <p:ph type="title"/>
          </p:nvPr>
        </p:nvSpPr>
        <p:spPr/>
        <p:txBody>
          <a:bodyPr/>
          <a:lstStyle/>
          <a:p>
            <a:pPr eaLnBrk="1" hangingPunct="1"/>
            <a:endParaRPr lang="en-US" altLang="en-US"/>
          </a:p>
        </p:txBody>
      </p:sp>
      <p:sp>
        <p:nvSpPr>
          <p:cNvPr id="53250" name="Content Placeholder 2">
            <a:extLst>
              <a:ext uri="{FF2B5EF4-FFF2-40B4-BE49-F238E27FC236}">
                <a16:creationId xmlns:a16="http://schemas.microsoft.com/office/drawing/2014/main" id="{1DA1D831-EF0B-824A-BCE2-11C00FBCF0FE}"/>
              </a:ext>
            </a:extLst>
          </p:cNvPr>
          <p:cNvSpPr>
            <a:spLocks noGrp="1"/>
          </p:cNvSpPr>
          <p:nvPr>
            <p:ph idx="1"/>
          </p:nvPr>
        </p:nvSpPr>
        <p:spPr/>
        <p:txBody>
          <a:bodyPr/>
          <a:lstStyle/>
          <a:p>
            <a:pPr eaLnBrk="1" hangingPunct="1"/>
            <a:r>
              <a:rPr lang="en-US" altLang="en-US"/>
              <a:t>Morgan</a:t>
            </a:r>
            <a:r>
              <a:rPr lang="ja-JP" altLang="en-US"/>
              <a:t>’</a:t>
            </a:r>
            <a:r>
              <a:rPr lang="en-US" altLang="ja-JP"/>
              <a:t>s crosses were simplified in 2 ways:</a:t>
            </a:r>
          </a:p>
          <a:p>
            <a:pPr eaLnBrk="1" hangingPunct="1"/>
            <a:endParaRPr lang="en-US" altLang="en-US"/>
          </a:p>
          <a:p>
            <a:pPr lvl="1" eaLnBrk="1" hangingPunct="1"/>
            <a:r>
              <a:rPr lang="en-US" altLang="en-US"/>
              <a:t>1.  Using X-linked crosses in </a:t>
            </a:r>
            <a:r>
              <a:rPr lang="en-US" altLang="en-US" i="1"/>
              <a:t>Drosophila</a:t>
            </a:r>
            <a:r>
              <a:rPr lang="en-US" altLang="en-US"/>
              <a:t> meant that crossing over was only possible in females. (2 X chromosomes)</a:t>
            </a:r>
          </a:p>
          <a:p>
            <a:pPr lvl="1" eaLnBrk="1" hangingPunct="1"/>
            <a:r>
              <a:rPr lang="en-US" altLang="en-US"/>
              <a:t>2. In </a:t>
            </a:r>
            <a:r>
              <a:rPr lang="en-US" altLang="en-US" i="1"/>
              <a:t>Drosophila</a:t>
            </a:r>
            <a:r>
              <a:rPr lang="en-US" altLang="en-US"/>
              <a:t>, males do not engage in crossing over at all so looking at recombination of any linked genes is simplified. </a:t>
            </a:r>
          </a:p>
        </p:txBody>
      </p:sp>
    </p:spTree>
    <p:extLst>
      <p:ext uri="{BB962C8B-B14F-4D97-AF65-F5344CB8AC3E}">
        <p14:creationId xmlns:p14="http://schemas.microsoft.com/office/powerpoint/2010/main" val="44565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C7F3FBE9-D730-8C4B-8D2F-2249D3DE8E4A}"/>
              </a:ext>
            </a:extLst>
          </p:cNvPr>
          <p:cNvSpPr>
            <a:spLocks noGrp="1"/>
          </p:cNvSpPr>
          <p:nvPr>
            <p:ph type="title"/>
          </p:nvPr>
        </p:nvSpPr>
        <p:spPr/>
        <p:txBody>
          <a:bodyPr/>
          <a:lstStyle/>
          <a:p>
            <a:pPr eaLnBrk="1" hangingPunct="1"/>
            <a:endParaRPr lang="en-US" altLang="en-US"/>
          </a:p>
        </p:txBody>
      </p:sp>
      <p:sp>
        <p:nvSpPr>
          <p:cNvPr id="54274" name="Content Placeholder 2">
            <a:extLst>
              <a:ext uri="{FF2B5EF4-FFF2-40B4-BE49-F238E27FC236}">
                <a16:creationId xmlns:a16="http://schemas.microsoft.com/office/drawing/2014/main" id="{7C036AF3-2E66-3045-8F19-E8767E7C6018}"/>
              </a:ext>
            </a:extLst>
          </p:cNvPr>
          <p:cNvSpPr>
            <a:spLocks noGrp="1"/>
          </p:cNvSpPr>
          <p:nvPr>
            <p:ph idx="1"/>
          </p:nvPr>
        </p:nvSpPr>
        <p:spPr/>
        <p:txBody>
          <a:bodyPr/>
          <a:lstStyle/>
          <a:p>
            <a:pPr eaLnBrk="1" hangingPunct="1"/>
            <a:r>
              <a:rPr lang="en-US" altLang="en-US"/>
              <a:t>Morgan</a:t>
            </a:r>
            <a:r>
              <a:rPr lang="ja-JP" altLang="en-US"/>
              <a:t>’</a:t>
            </a:r>
            <a:r>
              <a:rPr lang="en-US" altLang="ja-JP"/>
              <a:t>s student, Alfred Sturtevant saw an immediate application to recombination mapping.</a:t>
            </a:r>
          </a:p>
          <a:p>
            <a:pPr eaLnBrk="1" hangingPunct="1"/>
            <a:endParaRPr lang="en-US" altLang="en-US"/>
          </a:p>
          <a:p>
            <a:pPr lvl="1" eaLnBrk="1" hangingPunct="1"/>
            <a:r>
              <a:rPr lang="en-US" altLang="en-US"/>
              <a:t>Determination of linear sequence of genes on a chromosome. </a:t>
            </a:r>
          </a:p>
        </p:txBody>
      </p:sp>
    </p:spTree>
    <p:extLst>
      <p:ext uri="{BB962C8B-B14F-4D97-AF65-F5344CB8AC3E}">
        <p14:creationId xmlns:p14="http://schemas.microsoft.com/office/powerpoint/2010/main" val="1776045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9D2449CB-31F2-3140-8A7B-2063B7C481C8}"/>
              </a:ext>
            </a:extLst>
          </p:cNvPr>
          <p:cNvSpPr>
            <a:spLocks noGrp="1"/>
          </p:cNvSpPr>
          <p:nvPr>
            <p:ph type="title"/>
          </p:nvPr>
        </p:nvSpPr>
        <p:spPr/>
        <p:txBody>
          <a:bodyPr/>
          <a:lstStyle/>
          <a:p>
            <a:pPr eaLnBrk="1" hangingPunct="1"/>
            <a:endParaRPr lang="en-US" altLang="en-US"/>
          </a:p>
        </p:txBody>
      </p:sp>
      <p:sp>
        <p:nvSpPr>
          <p:cNvPr id="55298" name="Content Placeholder 2">
            <a:extLst>
              <a:ext uri="{FF2B5EF4-FFF2-40B4-BE49-F238E27FC236}">
                <a16:creationId xmlns:a16="http://schemas.microsoft.com/office/drawing/2014/main" id="{BDEA855B-603B-F746-AE6F-2D591297B356}"/>
              </a:ext>
            </a:extLst>
          </p:cNvPr>
          <p:cNvSpPr>
            <a:spLocks noGrp="1"/>
          </p:cNvSpPr>
          <p:nvPr>
            <p:ph idx="1"/>
          </p:nvPr>
        </p:nvSpPr>
        <p:spPr>
          <a:xfrm>
            <a:off x="457200" y="2057400"/>
            <a:ext cx="8229600" cy="3771900"/>
          </a:xfrm>
        </p:spPr>
        <p:txBody>
          <a:bodyPr/>
          <a:lstStyle/>
          <a:p>
            <a:pPr eaLnBrk="1" hangingPunct="1"/>
            <a:r>
              <a:rPr lang="en-US" altLang="en-US"/>
              <a:t>Sturtevant noted that recombination frequencies were </a:t>
            </a:r>
            <a:r>
              <a:rPr lang="en-US" altLang="en-US" b="1" i="1"/>
              <a:t>approximately additive</a:t>
            </a:r>
            <a:r>
              <a:rPr lang="en-US" altLang="en-US"/>
              <a:t>, allowing the </a:t>
            </a:r>
            <a:r>
              <a:rPr lang="en-US" altLang="en-US" b="1" i="1"/>
              <a:t>order</a:t>
            </a:r>
            <a:r>
              <a:rPr lang="en-US" altLang="en-US"/>
              <a:t> of genes to be determined.</a:t>
            </a:r>
          </a:p>
          <a:p>
            <a:pPr eaLnBrk="1" hangingPunct="1"/>
            <a:endParaRPr lang="en-US" altLang="en-US"/>
          </a:p>
          <a:p>
            <a:pPr eaLnBrk="1" hangingPunct="1"/>
            <a:r>
              <a:rPr lang="en-US" altLang="en-US"/>
              <a:t>In 3 separate crosses:    	 </a:t>
            </a:r>
          </a:p>
          <a:p>
            <a:pPr lvl="1" eaLnBrk="1" hangingPunct="1"/>
            <a:r>
              <a:rPr lang="en-US" altLang="en-US"/>
              <a:t>y-w frequency is 0.5%		</a:t>
            </a:r>
          </a:p>
          <a:p>
            <a:pPr lvl="1" eaLnBrk="1" hangingPunct="1"/>
            <a:r>
              <a:rPr lang="en-US" altLang="en-US"/>
              <a:t>w-m frequency is 34.5		</a:t>
            </a:r>
          </a:p>
          <a:p>
            <a:pPr lvl="1" eaLnBrk="1" hangingPunct="1"/>
            <a:r>
              <a:rPr lang="en-US" altLang="en-US"/>
              <a:t>y-m frequency is 35.4 %</a:t>
            </a:r>
          </a:p>
        </p:txBody>
      </p:sp>
    </p:spTree>
    <p:extLst>
      <p:ext uri="{BB962C8B-B14F-4D97-AF65-F5344CB8AC3E}">
        <p14:creationId xmlns:p14="http://schemas.microsoft.com/office/powerpoint/2010/main" val="3999144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71C66B9E-4407-4C4F-A0C9-28EFC8F710BE}"/>
              </a:ext>
            </a:extLst>
          </p:cNvPr>
          <p:cNvSpPr>
            <a:spLocks noGrp="1"/>
          </p:cNvSpPr>
          <p:nvPr>
            <p:ph type="title"/>
          </p:nvPr>
        </p:nvSpPr>
        <p:spPr/>
        <p:txBody>
          <a:bodyPr/>
          <a:lstStyle/>
          <a:p>
            <a:pPr eaLnBrk="1" hangingPunct="1"/>
            <a:endParaRPr lang="en-US" altLang="en-US"/>
          </a:p>
        </p:txBody>
      </p:sp>
      <p:sp>
        <p:nvSpPr>
          <p:cNvPr id="56322" name="Content Placeholder 2">
            <a:extLst>
              <a:ext uri="{FF2B5EF4-FFF2-40B4-BE49-F238E27FC236}">
                <a16:creationId xmlns:a16="http://schemas.microsoft.com/office/drawing/2014/main" id="{019307B5-A77E-414F-A770-B737FA0979C9}"/>
              </a:ext>
            </a:extLst>
          </p:cNvPr>
          <p:cNvSpPr>
            <a:spLocks noGrp="1"/>
          </p:cNvSpPr>
          <p:nvPr>
            <p:ph idx="1"/>
          </p:nvPr>
        </p:nvSpPr>
        <p:spPr>
          <a:xfrm>
            <a:off x="457200" y="2057400"/>
            <a:ext cx="8229600" cy="3771900"/>
          </a:xfrm>
        </p:spPr>
        <p:txBody>
          <a:bodyPr/>
          <a:lstStyle/>
          <a:p>
            <a:pPr eaLnBrk="1" hangingPunct="1"/>
            <a:r>
              <a:rPr lang="en-US" altLang="en-US"/>
              <a:t>Sturtevant noted that recombination frequencies were approximately additive, allowing the order of genes to be determined.</a:t>
            </a:r>
          </a:p>
          <a:p>
            <a:pPr eaLnBrk="1" hangingPunct="1"/>
            <a:endParaRPr lang="en-US" altLang="en-US"/>
          </a:p>
          <a:p>
            <a:pPr eaLnBrk="1" hangingPunct="1"/>
            <a:r>
              <a:rPr lang="en-US" altLang="en-US"/>
              <a:t>In 3 separate crosses:    	 </a:t>
            </a:r>
          </a:p>
          <a:p>
            <a:pPr lvl="1" eaLnBrk="1" hangingPunct="1"/>
            <a:r>
              <a:rPr lang="en-US" altLang="en-US"/>
              <a:t>y-w frequency is 0.5%		</a:t>
            </a:r>
          </a:p>
          <a:p>
            <a:pPr lvl="1" eaLnBrk="1" hangingPunct="1"/>
            <a:r>
              <a:rPr lang="en-US" altLang="en-US"/>
              <a:t>w-m frequency is 34.5		</a:t>
            </a:r>
          </a:p>
          <a:p>
            <a:pPr lvl="1" eaLnBrk="1" hangingPunct="1"/>
            <a:r>
              <a:rPr lang="en-US" altLang="en-US"/>
              <a:t>y-m frequency is 35.4 %</a:t>
            </a:r>
          </a:p>
        </p:txBody>
      </p:sp>
      <p:sp>
        <p:nvSpPr>
          <p:cNvPr id="55299" name="TextBox 3">
            <a:extLst>
              <a:ext uri="{FF2B5EF4-FFF2-40B4-BE49-F238E27FC236}">
                <a16:creationId xmlns:a16="http://schemas.microsoft.com/office/drawing/2014/main" id="{96AB458E-7EDB-DE4C-93BE-3B2C79932E24}"/>
              </a:ext>
            </a:extLst>
          </p:cNvPr>
          <p:cNvSpPr txBox="1">
            <a:spLocks noChangeArrowheads="1"/>
          </p:cNvSpPr>
          <p:nvPr/>
        </p:nvSpPr>
        <p:spPr bwMode="auto">
          <a:xfrm>
            <a:off x="4724400" y="4229100"/>
            <a:ext cx="4419600" cy="715963"/>
          </a:xfrm>
          <a:prstGeom prst="rect">
            <a:avLst/>
          </a:prstGeom>
          <a:noFill/>
          <a:ln>
            <a:noFill/>
          </a:ln>
          <a:extLst>
            <a:ext uri="{909E8E84-426E-40dd-AFC4-6F175D3DCCD1}"/>
            <a:ext uri="{91240B29-F687-4f45-9708-019B960494DF}"/>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1350">
                <a:solidFill>
                  <a:srgbClr val="FF0000"/>
                </a:solidFill>
              </a:rPr>
              <a:t>**Which genes are on the outside? </a:t>
            </a:r>
          </a:p>
          <a:p>
            <a:pPr eaLnBrk="1" hangingPunct="1">
              <a:defRPr/>
            </a:pPr>
            <a:r>
              <a:rPr lang="en-US" sz="1350">
                <a:solidFill>
                  <a:srgbClr val="FF0000"/>
                </a:solidFill>
              </a:rPr>
              <a:t>*** Which gene is in the middle?</a:t>
            </a:r>
          </a:p>
          <a:p>
            <a:pPr eaLnBrk="1" hangingPunct="1">
              <a:defRPr/>
            </a:pPr>
            <a:r>
              <a:rPr lang="en-US" sz="1350">
                <a:solidFill>
                  <a:srgbClr val="FF0000"/>
                </a:solidFill>
              </a:rPr>
              <a:t>****Which genes are closest to each other?</a:t>
            </a:r>
          </a:p>
        </p:txBody>
      </p:sp>
    </p:spTree>
    <p:extLst>
      <p:ext uri="{BB962C8B-B14F-4D97-AF65-F5344CB8AC3E}">
        <p14:creationId xmlns:p14="http://schemas.microsoft.com/office/powerpoint/2010/main" val="2375437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6">
            <a:extLst>
              <a:ext uri="{FF2B5EF4-FFF2-40B4-BE49-F238E27FC236}">
                <a16:creationId xmlns:a16="http://schemas.microsoft.com/office/drawing/2014/main" id="{8675C8E7-AF78-E242-BC2E-5F98AE3A075A}"/>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rPr>
              <a:t>Figure 5.4</a:t>
            </a:r>
          </a:p>
        </p:txBody>
      </p:sp>
      <p:pic>
        <p:nvPicPr>
          <p:cNvPr id="57346" name="Picture 12">
            <a:extLst>
              <a:ext uri="{FF2B5EF4-FFF2-40B4-BE49-F238E27FC236}">
                <a16:creationId xmlns:a16="http://schemas.microsoft.com/office/drawing/2014/main" id="{7E1E4C25-E868-804A-BED2-842CB74C52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3486"/>
          <a:stretch>
            <a:fillRect/>
          </a:stretch>
        </p:blipFill>
        <p:spPr bwMode="auto">
          <a:xfrm>
            <a:off x="304800" y="2684463"/>
            <a:ext cx="8532813"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3" name="TextBox 3">
            <a:extLst>
              <a:ext uri="{FF2B5EF4-FFF2-40B4-BE49-F238E27FC236}">
                <a16:creationId xmlns:a16="http://schemas.microsoft.com/office/drawing/2014/main" id="{66D7350F-08F6-6F47-8A7F-B7E502F2485C}"/>
              </a:ext>
            </a:extLst>
          </p:cNvPr>
          <p:cNvSpPr txBox="1">
            <a:spLocks noChangeArrowheads="1"/>
          </p:cNvSpPr>
          <p:nvPr/>
        </p:nvSpPr>
        <p:spPr bwMode="auto">
          <a:xfrm>
            <a:off x="914400" y="4857750"/>
            <a:ext cx="6629400" cy="1323439"/>
          </a:xfrm>
          <a:prstGeom prst="rect">
            <a:avLst/>
          </a:prstGeom>
          <a:noFill/>
          <a:ln>
            <a:noFill/>
          </a:ln>
          <a:extLst>
            <a:ext uri="{909E8E84-426E-40dd-AFC4-6F175D3DCCD1}"/>
            <a:ext uri="{91240B29-F687-4f45-9708-019B960494DF}"/>
          </a:extLst>
        </p:spPr>
        <p:txBody>
          <a:bodyPr wrap="square">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defRPr/>
            </a:pPr>
            <a:r>
              <a:rPr lang="en-US" sz="2000" b="1" dirty="0">
                <a:solidFill>
                  <a:srgbClr val="FF0000"/>
                </a:solidFill>
              </a:rPr>
              <a:t>The data is not exactly additive (because chance deviation occurs in the experiment)… </a:t>
            </a:r>
          </a:p>
          <a:p>
            <a:pPr eaLnBrk="1" hangingPunct="1">
              <a:defRPr/>
            </a:pPr>
            <a:r>
              <a:rPr lang="en-US" sz="2000" b="1" dirty="0">
                <a:solidFill>
                  <a:srgbClr val="FF0000"/>
                </a:solidFill>
              </a:rPr>
              <a:t>But also because further 2 genes are spaced the less accurate recombination mapping becomes (explained later)</a:t>
            </a:r>
          </a:p>
        </p:txBody>
      </p:sp>
      <p:sp>
        <p:nvSpPr>
          <p:cNvPr id="57348" name="TextBox 4">
            <a:extLst>
              <a:ext uri="{FF2B5EF4-FFF2-40B4-BE49-F238E27FC236}">
                <a16:creationId xmlns:a16="http://schemas.microsoft.com/office/drawing/2014/main" id="{0CAE12CF-C4FC-D646-91B1-CADC1179B77F}"/>
              </a:ext>
            </a:extLst>
          </p:cNvPr>
          <p:cNvSpPr txBox="1">
            <a:spLocks noChangeArrowheads="1"/>
          </p:cNvSpPr>
          <p:nvPr/>
        </p:nvSpPr>
        <p:spPr bwMode="auto">
          <a:xfrm>
            <a:off x="1066800" y="1314450"/>
            <a:ext cx="6400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Sturtevant</a:t>
            </a:r>
            <a:r>
              <a:rPr lang="ja-JP" altLang="en-US" sz="1800"/>
              <a:t>’</a:t>
            </a:r>
            <a:r>
              <a:rPr lang="en-US" altLang="ja-JP" sz="1800">
                <a:cs typeface="Arial" panose="020B0604020202020204" pitchFamily="34" charset="0"/>
              </a:rPr>
              <a:t>s data was used to create a map showing the relative distance between the genes AND order.</a:t>
            </a:r>
            <a:endParaRPr lang="en-US" altLang="en-US" sz="1800">
              <a:cs typeface="Arial" panose="020B0604020202020204" pitchFamily="34" charset="0"/>
            </a:endParaRPr>
          </a:p>
        </p:txBody>
      </p:sp>
    </p:spTree>
    <p:extLst>
      <p:ext uri="{BB962C8B-B14F-4D97-AF65-F5344CB8AC3E}">
        <p14:creationId xmlns:p14="http://schemas.microsoft.com/office/powerpoint/2010/main" val="2182218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8170DDC6-4451-5940-9DED-645FDB39043C}"/>
              </a:ext>
            </a:extLst>
          </p:cNvPr>
          <p:cNvSpPr>
            <a:spLocks noGrp="1"/>
          </p:cNvSpPr>
          <p:nvPr>
            <p:ph type="title"/>
          </p:nvPr>
        </p:nvSpPr>
        <p:spPr>
          <a:xfrm>
            <a:off x="0" y="304800"/>
            <a:ext cx="8229600" cy="1143000"/>
          </a:xfrm>
        </p:spPr>
        <p:txBody>
          <a:bodyPr/>
          <a:lstStyle/>
          <a:p>
            <a:r>
              <a:rPr lang="en-US" altLang="en-US" sz="3600"/>
              <a:t>Where were we?…</a:t>
            </a:r>
          </a:p>
        </p:txBody>
      </p:sp>
      <p:sp>
        <p:nvSpPr>
          <p:cNvPr id="18434" name="Content Placeholder 2">
            <a:extLst>
              <a:ext uri="{FF2B5EF4-FFF2-40B4-BE49-F238E27FC236}">
                <a16:creationId xmlns:a16="http://schemas.microsoft.com/office/drawing/2014/main" id="{3085333A-AD4F-F647-A259-712630A347EF}"/>
              </a:ext>
            </a:extLst>
          </p:cNvPr>
          <p:cNvSpPr>
            <a:spLocks noGrp="1"/>
          </p:cNvSpPr>
          <p:nvPr>
            <p:ph idx="1"/>
          </p:nvPr>
        </p:nvSpPr>
        <p:spPr>
          <a:xfrm>
            <a:off x="457200" y="1447800"/>
            <a:ext cx="8229600" cy="5257800"/>
          </a:xfrm>
        </p:spPr>
        <p:txBody>
          <a:bodyPr/>
          <a:lstStyle/>
          <a:p>
            <a:pPr marL="457200" lvl="1" indent="0">
              <a:buFont typeface="Arial" panose="020B0604020202020204" pitchFamily="34" charset="0"/>
              <a:buNone/>
            </a:pPr>
            <a:r>
              <a:rPr lang="en-US" altLang="en-US" sz="3200" dirty="0"/>
              <a:t>Linked genes---how do we recognize that 2 genes are linked?  Describe how we might recognize that pea color gene and pea texture gene are linked? </a:t>
            </a:r>
          </a:p>
          <a:p>
            <a:pPr marL="457200" lvl="1" indent="0">
              <a:buFont typeface="Arial" panose="020B0604020202020204" pitchFamily="34" charset="0"/>
              <a:buNone/>
            </a:pPr>
            <a:r>
              <a:rPr lang="en-US" altLang="en-US" sz="3200" dirty="0"/>
              <a:t>	Start simple---what might you do?</a:t>
            </a:r>
          </a:p>
          <a:p>
            <a:pPr marL="457200" lvl="1" indent="0">
              <a:buFont typeface="Arial" panose="020B0604020202020204" pitchFamily="34" charset="0"/>
              <a:buNone/>
            </a:pPr>
            <a:endParaRPr lang="en-US" altLang="en-US" sz="3200" dirty="0"/>
          </a:p>
          <a:p>
            <a:pPr marL="457200" lvl="1" indent="0">
              <a:buFont typeface="Arial" panose="020B0604020202020204" pitchFamily="34" charset="0"/>
              <a:buNone/>
            </a:pPr>
            <a:r>
              <a:rPr lang="en-US" altLang="en-US" sz="3200" dirty="0"/>
              <a:t>What makes genes completely linked?</a:t>
            </a:r>
          </a:p>
          <a:p>
            <a:pPr marL="457200" lvl="1" indent="0">
              <a:buFont typeface="Arial" panose="020B0604020202020204" pitchFamily="34" charset="0"/>
              <a:buNone/>
            </a:pPr>
            <a:r>
              <a:rPr lang="en-US" altLang="en-US" sz="3200" dirty="0"/>
              <a:t>What is the relationship between linked gene distance and frequency of crossing over?</a:t>
            </a:r>
          </a:p>
          <a:p>
            <a:pPr marL="457200" lvl="1" indent="0">
              <a:buFont typeface="Arial" panose="020B0604020202020204" pitchFamily="34" charset="0"/>
              <a:buNone/>
            </a:pPr>
            <a:endParaRPr lang="en-US" altLang="en-US" sz="3200" dirty="0"/>
          </a:p>
        </p:txBody>
      </p:sp>
    </p:spTree>
    <p:extLst>
      <p:ext uri="{BB962C8B-B14F-4D97-AF65-F5344CB8AC3E}">
        <p14:creationId xmlns:p14="http://schemas.microsoft.com/office/powerpoint/2010/main" val="15334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468BD7AA-1154-E94F-9834-37CAA6651A06}"/>
              </a:ext>
            </a:extLst>
          </p:cNvPr>
          <p:cNvSpPr>
            <a:spLocks noGrp="1"/>
          </p:cNvSpPr>
          <p:nvPr>
            <p:ph type="title"/>
          </p:nvPr>
        </p:nvSpPr>
        <p:spPr/>
        <p:txBody>
          <a:bodyPr/>
          <a:lstStyle/>
          <a:p>
            <a:pPr eaLnBrk="1" hangingPunct="1"/>
            <a:r>
              <a:rPr lang="en-US" altLang="en-US"/>
              <a:t>A closer look at crossing over</a:t>
            </a:r>
          </a:p>
        </p:txBody>
      </p:sp>
      <p:sp>
        <p:nvSpPr>
          <p:cNvPr id="38914" name="Content Placeholder 2">
            <a:extLst>
              <a:ext uri="{FF2B5EF4-FFF2-40B4-BE49-F238E27FC236}">
                <a16:creationId xmlns:a16="http://schemas.microsoft.com/office/drawing/2014/main" id="{A4BB4135-7EFF-C646-A22B-AE46B10F29DD}"/>
              </a:ext>
            </a:extLst>
          </p:cNvPr>
          <p:cNvSpPr>
            <a:spLocks noGrp="1"/>
          </p:cNvSpPr>
          <p:nvPr>
            <p:ph idx="1"/>
          </p:nvPr>
        </p:nvSpPr>
        <p:spPr/>
        <p:txBody>
          <a:bodyPr/>
          <a:lstStyle/>
          <a:p>
            <a:pPr eaLnBrk="1" hangingPunct="1"/>
            <a:r>
              <a:rPr lang="en-US" altLang="en-US" dirty="0"/>
              <a:t>Homologous chromosomes are duplicated and paired in a tetrad of chromatids.</a:t>
            </a:r>
          </a:p>
          <a:p>
            <a:pPr eaLnBrk="1" hangingPunct="1"/>
            <a:endParaRPr lang="en-US" altLang="en-US" dirty="0"/>
          </a:p>
          <a:p>
            <a:pPr eaLnBrk="1" hangingPunct="1"/>
            <a:r>
              <a:rPr lang="en-US" altLang="en-US" dirty="0"/>
              <a:t>Each chromatid ends up in a different gamete</a:t>
            </a:r>
          </a:p>
          <a:p>
            <a:pPr marL="0" indent="0" eaLnBrk="1" hangingPunct="1">
              <a:buNone/>
            </a:pPr>
            <a:endParaRPr lang="en-US" altLang="en-US" dirty="0"/>
          </a:p>
          <a:p>
            <a:pPr eaLnBrk="1" hangingPunct="1"/>
            <a:r>
              <a:rPr lang="en-US" altLang="en-US" dirty="0"/>
              <a:t>Crossover can occur between any 2 non-sister chromatids</a:t>
            </a:r>
          </a:p>
        </p:txBody>
      </p:sp>
    </p:spTree>
    <p:extLst>
      <p:ext uri="{BB962C8B-B14F-4D97-AF65-F5344CB8AC3E}">
        <p14:creationId xmlns:p14="http://schemas.microsoft.com/office/powerpoint/2010/main" val="4288542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3942F596-831F-7C49-8387-C115ADC8FF9B}"/>
              </a:ext>
            </a:extLst>
          </p:cNvPr>
          <p:cNvSpPr>
            <a:spLocks noGrp="1"/>
          </p:cNvSpPr>
          <p:nvPr>
            <p:ph type="title"/>
          </p:nvPr>
        </p:nvSpPr>
        <p:spPr/>
        <p:txBody>
          <a:bodyPr/>
          <a:lstStyle/>
          <a:p>
            <a:pPr eaLnBrk="1" hangingPunct="1"/>
            <a:endParaRPr lang="en-US" altLang="en-US"/>
          </a:p>
        </p:txBody>
      </p:sp>
      <p:sp>
        <p:nvSpPr>
          <p:cNvPr id="39938" name="Content Placeholder 2">
            <a:extLst>
              <a:ext uri="{FF2B5EF4-FFF2-40B4-BE49-F238E27FC236}">
                <a16:creationId xmlns:a16="http://schemas.microsoft.com/office/drawing/2014/main" id="{834ADAD7-F609-B646-8E60-06E2052CFCD6}"/>
              </a:ext>
            </a:extLst>
          </p:cNvPr>
          <p:cNvSpPr>
            <a:spLocks noGrp="1"/>
          </p:cNvSpPr>
          <p:nvPr>
            <p:ph idx="1"/>
          </p:nvPr>
        </p:nvSpPr>
        <p:spPr/>
        <p:txBody>
          <a:bodyPr/>
          <a:lstStyle/>
          <a:p>
            <a:pPr eaLnBrk="1" hangingPunct="1"/>
            <a:r>
              <a:rPr lang="en-US" altLang="en-US" dirty="0"/>
              <a:t>Crossover is thought to occur at least once in each tetrad during meiosis.</a:t>
            </a:r>
          </a:p>
          <a:p>
            <a:pPr eaLnBrk="1" hangingPunct="1"/>
            <a:endParaRPr lang="en-US" altLang="en-US" dirty="0"/>
          </a:p>
          <a:p>
            <a:pPr eaLnBrk="1" hangingPunct="1"/>
            <a:r>
              <a:rPr lang="en-US" altLang="en-US" dirty="0"/>
              <a:t>However, the location of the </a:t>
            </a:r>
            <a:r>
              <a:rPr lang="en-US" altLang="en-US" dirty="0" err="1"/>
              <a:t>x.o</a:t>
            </a:r>
            <a:r>
              <a:rPr lang="en-US" altLang="en-US" dirty="0"/>
              <a:t>.  varies in individual </a:t>
            </a:r>
            <a:r>
              <a:rPr lang="en-US" altLang="en-US" dirty="0" err="1"/>
              <a:t>gamets</a:t>
            </a:r>
            <a:r>
              <a:rPr lang="en-US" altLang="en-US" dirty="0"/>
              <a:t> and is </a:t>
            </a:r>
            <a:r>
              <a:rPr lang="en-US" altLang="en-US" u="sng" dirty="0"/>
              <a:t>only observed if it occurs between genes for which traits are noted to recombine.  (you have to be looking for recombination in those traits)</a:t>
            </a:r>
          </a:p>
        </p:txBody>
      </p:sp>
    </p:spTree>
    <p:extLst>
      <p:ext uri="{BB962C8B-B14F-4D97-AF65-F5344CB8AC3E}">
        <p14:creationId xmlns:p14="http://schemas.microsoft.com/office/powerpoint/2010/main" val="735396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6">
            <a:extLst>
              <a:ext uri="{FF2B5EF4-FFF2-40B4-BE49-F238E27FC236}">
                <a16:creationId xmlns:a16="http://schemas.microsoft.com/office/drawing/2014/main" id="{8878C5CB-665E-044A-AE6A-83A4CE503CA9}"/>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rPr>
              <a:t>Figure 5.5</a:t>
            </a:r>
          </a:p>
        </p:txBody>
      </p:sp>
      <p:pic>
        <p:nvPicPr>
          <p:cNvPr id="40962" name="Picture 12">
            <a:extLst>
              <a:ext uri="{FF2B5EF4-FFF2-40B4-BE49-F238E27FC236}">
                <a16:creationId xmlns:a16="http://schemas.microsoft.com/office/drawing/2014/main" id="{27B35D1A-8BEA-474B-9D60-3F1F3072CE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16"/>
          <a:stretch>
            <a:fillRect/>
          </a:stretch>
        </p:blipFill>
        <p:spPr bwMode="auto">
          <a:xfrm>
            <a:off x="727075" y="1143000"/>
            <a:ext cx="7689850"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8445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6">
            <a:extLst>
              <a:ext uri="{FF2B5EF4-FFF2-40B4-BE49-F238E27FC236}">
                <a16:creationId xmlns:a16="http://schemas.microsoft.com/office/drawing/2014/main" id="{98318590-A1FD-0944-88C4-14A64C9C334D}"/>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rPr>
              <a:t>Figure 5.5</a:t>
            </a:r>
          </a:p>
        </p:txBody>
      </p:sp>
      <p:pic>
        <p:nvPicPr>
          <p:cNvPr id="43010" name="Picture 12">
            <a:extLst>
              <a:ext uri="{FF2B5EF4-FFF2-40B4-BE49-F238E27FC236}">
                <a16:creationId xmlns:a16="http://schemas.microsoft.com/office/drawing/2014/main" id="{59388587-B0A4-984F-9F70-1F95ADB681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16"/>
          <a:stretch>
            <a:fillRect/>
          </a:stretch>
        </p:blipFill>
        <p:spPr bwMode="auto">
          <a:xfrm>
            <a:off x="0" y="971550"/>
            <a:ext cx="7689850"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 Box 5">
            <a:extLst>
              <a:ext uri="{FF2B5EF4-FFF2-40B4-BE49-F238E27FC236}">
                <a16:creationId xmlns:a16="http://schemas.microsoft.com/office/drawing/2014/main" id="{9A3D50DC-EBFE-FA4F-BF16-43AF1E2AFE52}"/>
              </a:ext>
            </a:extLst>
          </p:cNvPr>
          <p:cNvSpPr txBox="1">
            <a:spLocks noChangeArrowheads="1"/>
          </p:cNvSpPr>
          <p:nvPr/>
        </p:nvSpPr>
        <p:spPr bwMode="auto">
          <a:xfrm>
            <a:off x="7467600" y="971550"/>
            <a:ext cx="1524000" cy="1338263"/>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350" b="1">
                <a:latin typeface="Calibri" charset="0"/>
                <a:ea typeface="MS PGothic" charset="0"/>
                <a:cs typeface="MS PGothic" charset="0"/>
              </a:rPr>
              <a:t>You would </a:t>
            </a:r>
            <a:r>
              <a:rPr lang="en-US" sz="1350" b="1" u="sng">
                <a:latin typeface="Calibri" charset="0"/>
                <a:ea typeface="MS PGothic" charset="0"/>
                <a:cs typeface="MS PGothic" charset="0"/>
              </a:rPr>
              <a:t>not</a:t>
            </a:r>
            <a:r>
              <a:rPr lang="en-US" sz="1350" b="1">
                <a:latin typeface="Calibri" charset="0"/>
                <a:ea typeface="MS PGothic" charset="0"/>
                <a:cs typeface="MS PGothic" charset="0"/>
              </a:rPr>
              <a:t> notice cross over in offspring of this organism if you were studying traits A and B</a:t>
            </a:r>
          </a:p>
        </p:txBody>
      </p:sp>
      <p:sp>
        <p:nvSpPr>
          <p:cNvPr id="28676" name="Text Box 6">
            <a:extLst>
              <a:ext uri="{FF2B5EF4-FFF2-40B4-BE49-F238E27FC236}">
                <a16:creationId xmlns:a16="http://schemas.microsoft.com/office/drawing/2014/main" id="{6A551C8A-EAF5-934C-AE18-1639D86D7709}"/>
              </a:ext>
            </a:extLst>
          </p:cNvPr>
          <p:cNvSpPr txBox="1">
            <a:spLocks noChangeArrowheads="1"/>
          </p:cNvSpPr>
          <p:nvPr/>
        </p:nvSpPr>
        <p:spPr bwMode="auto">
          <a:xfrm>
            <a:off x="7620000" y="3563938"/>
            <a:ext cx="1524000" cy="133826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350" b="1">
                <a:latin typeface="Calibri" charset="0"/>
                <a:ea typeface="MS PGothic" charset="0"/>
                <a:cs typeface="MS PGothic" charset="0"/>
              </a:rPr>
              <a:t>You </a:t>
            </a:r>
            <a:r>
              <a:rPr lang="en-US" sz="1350" b="1" u="sng">
                <a:latin typeface="Calibri" charset="0"/>
                <a:ea typeface="MS PGothic" charset="0"/>
                <a:cs typeface="MS PGothic" charset="0"/>
              </a:rPr>
              <a:t>would</a:t>
            </a:r>
            <a:r>
              <a:rPr lang="en-US" sz="1350" b="1">
                <a:latin typeface="Calibri" charset="0"/>
                <a:ea typeface="MS PGothic" charset="0"/>
                <a:cs typeface="MS PGothic" charset="0"/>
              </a:rPr>
              <a:t>  notice cross over in offspring of this organism if you were studying traits A and B</a:t>
            </a:r>
          </a:p>
        </p:txBody>
      </p:sp>
    </p:spTree>
    <p:extLst>
      <p:ext uri="{BB962C8B-B14F-4D97-AF65-F5344CB8AC3E}">
        <p14:creationId xmlns:p14="http://schemas.microsoft.com/office/powerpoint/2010/main" val="2831180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7">
            <a:extLst>
              <a:ext uri="{FF2B5EF4-FFF2-40B4-BE49-F238E27FC236}">
                <a16:creationId xmlns:a16="http://schemas.microsoft.com/office/drawing/2014/main" id="{2218278A-747B-7D46-A8B2-C2D245D2A0B4}"/>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rPr>
              <a:t>Figure 5.6</a:t>
            </a:r>
          </a:p>
        </p:txBody>
      </p:sp>
      <p:pic>
        <p:nvPicPr>
          <p:cNvPr id="45058" name="Picture 13">
            <a:extLst>
              <a:ext uri="{FF2B5EF4-FFF2-40B4-BE49-F238E27FC236}">
                <a16:creationId xmlns:a16="http://schemas.microsoft.com/office/drawing/2014/main" id="{5543A1E9-7B44-214F-9F29-188AEA87E6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0078"/>
          <a:stretch>
            <a:fillRect/>
          </a:stretch>
        </p:blipFill>
        <p:spPr bwMode="auto">
          <a:xfrm>
            <a:off x="304800" y="2398713"/>
            <a:ext cx="8532813"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TextBox 3">
            <a:extLst>
              <a:ext uri="{FF2B5EF4-FFF2-40B4-BE49-F238E27FC236}">
                <a16:creationId xmlns:a16="http://schemas.microsoft.com/office/drawing/2014/main" id="{7051A14F-A6B1-8540-9067-11D20DB4A1AB}"/>
              </a:ext>
            </a:extLst>
          </p:cNvPr>
          <p:cNvSpPr txBox="1">
            <a:spLocks noChangeArrowheads="1"/>
          </p:cNvSpPr>
          <p:nvPr/>
        </p:nvSpPr>
        <p:spPr bwMode="auto">
          <a:xfrm>
            <a:off x="1066800" y="1143000"/>
            <a:ext cx="5181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Important concept---for each crossover event, only half of the gametes will show new combinations of alleles.</a:t>
            </a:r>
          </a:p>
        </p:txBody>
      </p:sp>
    </p:spTree>
    <p:extLst>
      <p:ext uri="{BB962C8B-B14F-4D97-AF65-F5344CB8AC3E}">
        <p14:creationId xmlns:p14="http://schemas.microsoft.com/office/powerpoint/2010/main" val="3553940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7D0C1411-80E5-D145-AC68-CD87025040DA}"/>
              </a:ext>
            </a:extLst>
          </p:cNvPr>
          <p:cNvSpPr>
            <a:spLocks noGrp="1"/>
          </p:cNvSpPr>
          <p:nvPr>
            <p:ph type="title"/>
          </p:nvPr>
        </p:nvSpPr>
        <p:spPr/>
        <p:txBody>
          <a:bodyPr/>
          <a:lstStyle/>
          <a:p>
            <a:pPr eaLnBrk="1" hangingPunct="1"/>
            <a:r>
              <a:rPr lang="en-US" altLang="en-US"/>
              <a:t>Important concept!</a:t>
            </a:r>
          </a:p>
        </p:txBody>
      </p:sp>
      <p:sp>
        <p:nvSpPr>
          <p:cNvPr id="47106" name="Rectangle 3">
            <a:extLst>
              <a:ext uri="{FF2B5EF4-FFF2-40B4-BE49-F238E27FC236}">
                <a16:creationId xmlns:a16="http://schemas.microsoft.com/office/drawing/2014/main" id="{6B65EA07-AE07-B34C-B074-765EB903E019}"/>
              </a:ext>
            </a:extLst>
          </p:cNvPr>
          <p:cNvSpPr>
            <a:spLocks noGrp="1"/>
          </p:cNvSpPr>
          <p:nvPr>
            <p:ph type="body" idx="1"/>
          </p:nvPr>
        </p:nvSpPr>
        <p:spPr/>
        <p:txBody>
          <a:bodyPr/>
          <a:lstStyle/>
          <a:p>
            <a:pPr eaLnBrk="1" hangingPunct="1"/>
            <a:r>
              <a:rPr lang="en-US" altLang="en-US"/>
              <a:t>If 2 loci lie very far apart on the same chromosome, we might expect to see nearly all gametes showing that X.O occurred between them.</a:t>
            </a:r>
          </a:p>
        </p:txBody>
      </p:sp>
      <p:sp>
        <p:nvSpPr>
          <p:cNvPr id="47107" name="Oval 4">
            <a:extLst>
              <a:ext uri="{FF2B5EF4-FFF2-40B4-BE49-F238E27FC236}">
                <a16:creationId xmlns:a16="http://schemas.microsoft.com/office/drawing/2014/main" id="{3A27EE69-7D9D-A444-8017-762616085265}"/>
              </a:ext>
            </a:extLst>
          </p:cNvPr>
          <p:cNvSpPr>
            <a:spLocks noChangeArrowheads="1"/>
          </p:cNvSpPr>
          <p:nvPr/>
        </p:nvSpPr>
        <p:spPr bwMode="auto">
          <a:xfrm>
            <a:off x="1371600" y="4400550"/>
            <a:ext cx="3581400" cy="1143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7108" name="Oval 5">
            <a:extLst>
              <a:ext uri="{FF2B5EF4-FFF2-40B4-BE49-F238E27FC236}">
                <a16:creationId xmlns:a16="http://schemas.microsoft.com/office/drawing/2014/main" id="{3D096E24-E0C3-944B-A575-ECA899236FBC}"/>
              </a:ext>
            </a:extLst>
          </p:cNvPr>
          <p:cNvSpPr>
            <a:spLocks noChangeArrowheads="1"/>
          </p:cNvSpPr>
          <p:nvPr/>
        </p:nvSpPr>
        <p:spPr bwMode="auto">
          <a:xfrm>
            <a:off x="4953000" y="4400550"/>
            <a:ext cx="1295400" cy="1143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47109" name="Line 8">
            <a:extLst>
              <a:ext uri="{FF2B5EF4-FFF2-40B4-BE49-F238E27FC236}">
                <a16:creationId xmlns:a16="http://schemas.microsoft.com/office/drawing/2014/main" id="{609ADB9D-C353-3F4A-9FED-84972448E4DA}"/>
              </a:ext>
            </a:extLst>
          </p:cNvPr>
          <p:cNvSpPr>
            <a:spLocks noChangeShapeType="1"/>
          </p:cNvSpPr>
          <p:nvPr/>
        </p:nvSpPr>
        <p:spPr bwMode="auto">
          <a:xfrm>
            <a:off x="1981200" y="4400550"/>
            <a:ext cx="0" cy="114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0" name="Line 9">
            <a:extLst>
              <a:ext uri="{FF2B5EF4-FFF2-40B4-BE49-F238E27FC236}">
                <a16:creationId xmlns:a16="http://schemas.microsoft.com/office/drawing/2014/main" id="{24522C27-3A72-184E-B714-93210BBB8CF4}"/>
              </a:ext>
            </a:extLst>
          </p:cNvPr>
          <p:cNvSpPr>
            <a:spLocks noChangeShapeType="1"/>
          </p:cNvSpPr>
          <p:nvPr/>
        </p:nvSpPr>
        <p:spPr bwMode="auto">
          <a:xfrm>
            <a:off x="5791200" y="4400550"/>
            <a:ext cx="0" cy="1143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5" name="Text Box 10">
            <a:extLst>
              <a:ext uri="{FF2B5EF4-FFF2-40B4-BE49-F238E27FC236}">
                <a16:creationId xmlns:a16="http://schemas.microsoft.com/office/drawing/2014/main" id="{D89126E6-6D7C-EF40-9701-B5EDBC5ED638}"/>
              </a:ext>
            </a:extLst>
          </p:cNvPr>
          <p:cNvSpPr txBox="1">
            <a:spLocks noChangeArrowheads="1"/>
          </p:cNvSpPr>
          <p:nvPr/>
        </p:nvSpPr>
        <p:spPr bwMode="auto">
          <a:xfrm>
            <a:off x="1828800" y="4057650"/>
            <a:ext cx="381000" cy="30003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350" b="1">
                <a:latin typeface="Calibri" charset="0"/>
                <a:ea typeface="MS PGothic" charset="0"/>
                <a:cs typeface="MS PGothic" charset="0"/>
              </a:rPr>
              <a:t>A</a:t>
            </a:r>
          </a:p>
        </p:txBody>
      </p:sp>
      <p:sp>
        <p:nvSpPr>
          <p:cNvPr id="32776" name="Text Box 11">
            <a:extLst>
              <a:ext uri="{FF2B5EF4-FFF2-40B4-BE49-F238E27FC236}">
                <a16:creationId xmlns:a16="http://schemas.microsoft.com/office/drawing/2014/main" id="{62415F77-8FCF-3C42-A474-95542D7443F3}"/>
              </a:ext>
            </a:extLst>
          </p:cNvPr>
          <p:cNvSpPr txBox="1">
            <a:spLocks noChangeArrowheads="1"/>
          </p:cNvSpPr>
          <p:nvPr/>
        </p:nvSpPr>
        <p:spPr bwMode="auto">
          <a:xfrm>
            <a:off x="5638800" y="4114800"/>
            <a:ext cx="381000" cy="30003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r>
              <a:rPr lang="en-US" sz="1350" b="1">
                <a:latin typeface="Calibri" charset="0"/>
                <a:ea typeface="MS PGothic" charset="0"/>
                <a:cs typeface="MS PGothic" charset="0"/>
              </a:rPr>
              <a:t>B</a:t>
            </a:r>
          </a:p>
        </p:txBody>
      </p:sp>
    </p:spTree>
    <p:extLst>
      <p:ext uri="{BB962C8B-B14F-4D97-AF65-F5344CB8AC3E}">
        <p14:creationId xmlns:p14="http://schemas.microsoft.com/office/powerpoint/2010/main" val="2691873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DBD8BE84-397E-9B4A-BCCB-B26266EF98EA}"/>
              </a:ext>
            </a:extLst>
          </p:cNvPr>
          <p:cNvSpPr>
            <a:spLocks noGrp="1"/>
          </p:cNvSpPr>
          <p:nvPr>
            <p:ph type="title"/>
          </p:nvPr>
        </p:nvSpPr>
        <p:spPr/>
        <p:txBody>
          <a:bodyPr/>
          <a:lstStyle/>
          <a:p>
            <a:pPr eaLnBrk="1" hangingPunct="1"/>
            <a:endParaRPr lang="en-US" altLang="en-US"/>
          </a:p>
        </p:txBody>
      </p:sp>
      <p:sp>
        <p:nvSpPr>
          <p:cNvPr id="48130" name="Rectangle 3">
            <a:extLst>
              <a:ext uri="{FF2B5EF4-FFF2-40B4-BE49-F238E27FC236}">
                <a16:creationId xmlns:a16="http://schemas.microsoft.com/office/drawing/2014/main" id="{D42E824B-CF60-6D42-9EF8-2D991DA9BBAC}"/>
              </a:ext>
            </a:extLst>
          </p:cNvPr>
          <p:cNvSpPr>
            <a:spLocks noGrp="1"/>
          </p:cNvSpPr>
          <p:nvPr>
            <p:ph type="body" idx="1"/>
          </p:nvPr>
        </p:nvSpPr>
        <p:spPr/>
        <p:txBody>
          <a:bodyPr/>
          <a:lstStyle/>
          <a:p>
            <a:pPr eaLnBrk="1" hangingPunct="1"/>
            <a:r>
              <a:rPr lang="en-US" altLang="en-US"/>
              <a:t>Even if X.O. occurs 100% of the time between 2 loci, we only observe 50% recombinant gametes/offspring.</a:t>
            </a:r>
          </a:p>
          <a:p>
            <a:pPr eaLnBrk="1" hangingPunct="1"/>
            <a:endParaRPr lang="en-US" altLang="en-US"/>
          </a:p>
          <a:p>
            <a:pPr eaLnBrk="1" hangingPunct="1"/>
            <a:r>
              <a:rPr lang="en-US" altLang="en-US"/>
              <a:t>Therefore, using recombination mapping, 2 loci can never appear to be greater than 50 cM apart.  </a:t>
            </a:r>
          </a:p>
        </p:txBody>
      </p:sp>
    </p:spTree>
    <p:extLst>
      <p:ext uri="{BB962C8B-B14F-4D97-AF65-F5344CB8AC3E}">
        <p14:creationId xmlns:p14="http://schemas.microsoft.com/office/powerpoint/2010/main" val="4048533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08C56291-19F1-CA42-A772-EC0265B035FE}"/>
              </a:ext>
            </a:extLst>
          </p:cNvPr>
          <p:cNvSpPr>
            <a:spLocks noGrp="1"/>
          </p:cNvSpPr>
          <p:nvPr>
            <p:ph type="title"/>
          </p:nvPr>
        </p:nvSpPr>
        <p:spPr/>
        <p:txBody>
          <a:bodyPr/>
          <a:lstStyle/>
          <a:p>
            <a:pPr eaLnBrk="1" hangingPunct="1"/>
            <a:r>
              <a:rPr lang="en-US" altLang="en-US"/>
              <a:t>Conclusion?...</a:t>
            </a:r>
          </a:p>
        </p:txBody>
      </p:sp>
      <p:sp>
        <p:nvSpPr>
          <p:cNvPr id="49154" name="Rectangle 3">
            <a:extLst>
              <a:ext uri="{FF2B5EF4-FFF2-40B4-BE49-F238E27FC236}">
                <a16:creationId xmlns:a16="http://schemas.microsoft.com/office/drawing/2014/main" id="{56AB5FD1-D9C9-294B-A231-D341FFE169F3}"/>
              </a:ext>
            </a:extLst>
          </p:cNvPr>
          <p:cNvSpPr>
            <a:spLocks noGrp="1"/>
          </p:cNvSpPr>
          <p:nvPr>
            <p:ph type="body" idx="1"/>
          </p:nvPr>
        </p:nvSpPr>
        <p:spPr/>
        <p:txBody>
          <a:bodyPr/>
          <a:lstStyle/>
          <a:p>
            <a:pPr eaLnBrk="1" hangingPunct="1"/>
            <a:r>
              <a:rPr lang="en-US" altLang="en-US"/>
              <a:t>As distance between 2 loci increases, recombination frequencies approach , but never exceed 50%.  Thus the farther apart 2 loci, the less accurate recombination mapping becomes.</a:t>
            </a:r>
          </a:p>
        </p:txBody>
      </p:sp>
    </p:spTree>
    <p:extLst>
      <p:ext uri="{BB962C8B-B14F-4D97-AF65-F5344CB8AC3E}">
        <p14:creationId xmlns:p14="http://schemas.microsoft.com/office/powerpoint/2010/main" val="764480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1572C727-D89A-3A4E-9E8D-0FDF821D3997}"/>
              </a:ext>
            </a:extLst>
          </p:cNvPr>
          <p:cNvSpPr>
            <a:spLocks noGrp="1"/>
          </p:cNvSpPr>
          <p:nvPr>
            <p:ph type="title"/>
          </p:nvPr>
        </p:nvSpPr>
        <p:spPr/>
        <p:txBody>
          <a:bodyPr/>
          <a:lstStyle/>
          <a:p>
            <a:pPr eaLnBrk="1" hangingPunct="1"/>
            <a:r>
              <a:rPr lang="en-US" altLang="en-US"/>
              <a:t>This is a problem!</a:t>
            </a:r>
          </a:p>
        </p:txBody>
      </p:sp>
      <p:sp>
        <p:nvSpPr>
          <p:cNvPr id="50178" name="Rectangle 3">
            <a:extLst>
              <a:ext uri="{FF2B5EF4-FFF2-40B4-BE49-F238E27FC236}">
                <a16:creationId xmlns:a16="http://schemas.microsoft.com/office/drawing/2014/main" id="{CC13E782-39B0-4C4B-99C2-F2B377FF0F9F}"/>
              </a:ext>
            </a:extLst>
          </p:cNvPr>
          <p:cNvSpPr>
            <a:spLocks noGrp="1"/>
          </p:cNvSpPr>
          <p:nvPr>
            <p:ph type="body" idx="1"/>
          </p:nvPr>
        </p:nvSpPr>
        <p:spPr/>
        <p:txBody>
          <a:bodyPr/>
          <a:lstStyle/>
          <a:p>
            <a:pPr eaLnBrk="1" hangingPunct="1"/>
            <a:r>
              <a:rPr lang="en-US" altLang="en-US"/>
              <a:t>At some point, linked genes actually appear to be </a:t>
            </a:r>
            <a:r>
              <a:rPr lang="en-US" altLang="en-US" u="sng"/>
              <a:t>unlinked</a:t>
            </a:r>
            <a:r>
              <a:rPr lang="en-US" altLang="en-US"/>
              <a:t>.</a:t>
            </a:r>
          </a:p>
          <a:p>
            <a:pPr eaLnBrk="1" hangingPunct="1"/>
            <a:endParaRPr lang="en-US" altLang="en-US"/>
          </a:p>
          <a:p>
            <a:pPr lvl="1" eaLnBrk="1" hangingPunct="1"/>
            <a:r>
              <a:rPr lang="en-US" altLang="en-US"/>
              <a:t>Quick--- review what occurs in independently assorting genes.</a:t>
            </a:r>
          </a:p>
        </p:txBody>
      </p:sp>
    </p:spTree>
    <p:extLst>
      <p:ext uri="{BB962C8B-B14F-4D97-AF65-F5344CB8AC3E}">
        <p14:creationId xmlns:p14="http://schemas.microsoft.com/office/powerpoint/2010/main" val="3641401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4A55439C-1FBF-214A-BEDE-87806A5D6F9D}"/>
              </a:ext>
            </a:extLst>
          </p:cNvPr>
          <p:cNvSpPr>
            <a:spLocks noGrp="1"/>
          </p:cNvSpPr>
          <p:nvPr>
            <p:ph type="title"/>
          </p:nvPr>
        </p:nvSpPr>
        <p:spPr/>
        <p:txBody>
          <a:bodyPr/>
          <a:lstStyle/>
          <a:p>
            <a:pPr eaLnBrk="1" hangingPunct="1"/>
            <a:endParaRPr lang="en-US" altLang="en-US"/>
          </a:p>
        </p:txBody>
      </p:sp>
      <p:sp>
        <p:nvSpPr>
          <p:cNvPr id="51202" name="Content Placeholder 2">
            <a:extLst>
              <a:ext uri="{FF2B5EF4-FFF2-40B4-BE49-F238E27FC236}">
                <a16:creationId xmlns:a16="http://schemas.microsoft.com/office/drawing/2014/main" id="{C222087A-4006-654E-8AA1-374DA78D2A50}"/>
              </a:ext>
            </a:extLst>
          </p:cNvPr>
          <p:cNvSpPr>
            <a:spLocks noGrp="1"/>
          </p:cNvSpPr>
          <p:nvPr>
            <p:ph idx="1"/>
          </p:nvPr>
        </p:nvSpPr>
        <p:spPr>
          <a:xfrm>
            <a:off x="457200" y="2057400"/>
            <a:ext cx="8348663" cy="3752850"/>
          </a:xfrm>
        </p:spPr>
        <p:txBody>
          <a:bodyPr/>
          <a:lstStyle/>
          <a:p>
            <a:pPr eaLnBrk="1" hangingPunct="1"/>
            <a:r>
              <a:rPr lang="en-US" altLang="en-US"/>
              <a:t>In independent assortment, the F1 heterozygote will make 50% recombinant gametes (just like 2 distantly linked genes)</a:t>
            </a:r>
          </a:p>
          <a:p>
            <a:pPr eaLnBrk="1" hangingPunct="1"/>
            <a:endParaRPr lang="en-US" altLang="en-US"/>
          </a:p>
          <a:p>
            <a:pPr eaLnBrk="1" hangingPunct="1"/>
            <a:endParaRPr lang="en-US" altLang="en-US"/>
          </a:p>
          <a:p>
            <a:pPr eaLnBrk="1" hangingPunct="1"/>
            <a:r>
              <a:rPr lang="en-US" altLang="en-US"/>
              <a:t>Take home message?  When recombination frequencies approach 50%, we don’t know if genes are unlinked, or linked, but very far apart!</a:t>
            </a:r>
          </a:p>
          <a:p>
            <a:pPr eaLnBrk="1" hangingPunct="1"/>
            <a:endParaRPr lang="en-US" altLang="en-US"/>
          </a:p>
        </p:txBody>
      </p:sp>
    </p:spTree>
    <p:extLst>
      <p:ext uri="{BB962C8B-B14F-4D97-AF65-F5344CB8AC3E}">
        <p14:creationId xmlns:p14="http://schemas.microsoft.com/office/powerpoint/2010/main" val="4060585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6">
            <a:extLst>
              <a:ext uri="{FF2B5EF4-FFF2-40B4-BE49-F238E27FC236}">
                <a16:creationId xmlns:a16="http://schemas.microsoft.com/office/drawing/2014/main" id="{B758B7D3-0754-E84B-807A-1A1A07AF46BC}"/>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latin typeface="Arial" panose="020B0604020202020204" pitchFamily="34" charset="0"/>
              </a:rPr>
              <a:t>Figure 5.3</a:t>
            </a:r>
          </a:p>
        </p:txBody>
      </p:sp>
      <p:pic>
        <p:nvPicPr>
          <p:cNvPr id="38914" name="Picture 12">
            <a:extLst>
              <a:ext uri="{FF2B5EF4-FFF2-40B4-BE49-F238E27FC236}">
                <a16:creationId xmlns:a16="http://schemas.microsoft.com/office/drawing/2014/main" id="{5743A14E-62D1-BF48-9921-A7850DB807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4761"/>
          <a:stretch>
            <a:fillRect/>
          </a:stretch>
        </p:blipFill>
        <p:spPr bwMode="auto">
          <a:xfrm>
            <a:off x="1497013" y="1141413"/>
            <a:ext cx="6148387" cy="45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774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E436FCC3-A465-F346-8222-F5C5DA1D1A36}"/>
              </a:ext>
            </a:extLst>
          </p:cNvPr>
          <p:cNvSpPr>
            <a:spLocks noGrp="1"/>
          </p:cNvSpPr>
          <p:nvPr>
            <p:ph type="title"/>
          </p:nvPr>
        </p:nvSpPr>
        <p:spPr/>
        <p:txBody>
          <a:bodyPr/>
          <a:lstStyle/>
          <a:p>
            <a:pPr eaLnBrk="1" hangingPunct="1"/>
            <a:r>
              <a:rPr lang="en-US" altLang="en-US"/>
              <a:t>Something to ponder…</a:t>
            </a:r>
          </a:p>
        </p:txBody>
      </p:sp>
      <p:sp>
        <p:nvSpPr>
          <p:cNvPr id="60418" name="Content Placeholder 2">
            <a:extLst>
              <a:ext uri="{FF2B5EF4-FFF2-40B4-BE49-F238E27FC236}">
                <a16:creationId xmlns:a16="http://schemas.microsoft.com/office/drawing/2014/main" id="{F40E2F60-7A18-F840-B46E-FF30D637E9B0}"/>
              </a:ext>
            </a:extLst>
          </p:cNvPr>
          <p:cNvSpPr>
            <a:spLocks noGrp="1"/>
          </p:cNvSpPr>
          <p:nvPr>
            <p:ph idx="1"/>
          </p:nvPr>
        </p:nvSpPr>
        <p:spPr>
          <a:xfrm>
            <a:off x="457200" y="2057400"/>
            <a:ext cx="8362950" cy="3721100"/>
          </a:xfrm>
        </p:spPr>
        <p:txBody>
          <a:bodyPr/>
          <a:lstStyle/>
          <a:p>
            <a:pPr eaLnBrk="1" hangingPunct="1">
              <a:defRPr/>
            </a:pPr>
            <a:r>
              <a:rPr lang="en-US" dirty="0">
                <a:ea typeface="MS PGothic" charset="0"/>
              </a:rPr>
              <a:t>The garden pea only has 7 chromosomes</a:t>
            </a:r>
          </a:p>
          <a:p>
            <a:pPr lvl="1" eaLnBrk="1" hangingPunct="1">
              <a:defRPr/>
            </a:pPr>
            <a:r>
              <a:rPr lang="en-US" dirty="0">
                <a:ea typeface="MS PGothic" charset="0"/>
              </a:rPr>
              <a:t>Mendel reported inheritance for 7 traits.</a:t>
            </a:r>
          </a:p>
          <a:p>
            <a:pPr lvl="1" eaLnBrk="1" hangingPunct="1">
              <a:defRPr/>
            </a:pPr>
            <a:r>
              <a:rPr lang="en-US" dirty="0">
                <a:ea typeface="MS PGothic" charset="0"/>
              </a:rPr>
              <a:t>When he began to look at traits 2  or more at a time, he always described independent assortment.</a:t>
            </a:r>
          </a:p>
          <a:p>
            <a:pPr marL="342900" lvl="1" indent="0" eaLnBrk="1" hangingPunct="1">
              <a:buFont typeface="Arial" panose="020B0604020202020204" pitchFamily="34" charset="0"/>
              <a:buNone/>
              <a:defRPr/>
            </a:pPr>
            <a:r>
              <a:rPr lang="en-US" dirty="0">
                <a:ea typeface="MS PGothic" charset="0"/>
              </a:rPr>
              <a:t>For example—9:3:3:1 F2 ratio does not occur unless independent assortment occurs…</a:t>
            </a:r>
          </a:p>
          <a:p>
            <a:pPr marL="342900" lvl="1" indent="0" eaLnBrk="1" hangingPunct="1">
              <a:buFont typeface="Arial" panose="020B0604020202020204" pitchFamily="34" charset="0"/>
              <a:buNone/>
              <a:defRPr/>
            </a:pPr>
            <a:endParaRPr lang="en-US" dirty="0">
              <a:ea typeface="MS PGothic" charset="0"/>
            </a:endParaRPr>
          </a:p>
          <a:p>
            <a:pPr lvl="1" eaLnBrk="1" hangingPunct="1">
              <a:defRPr/>
            </a:pPr>
            <a:r>
              <a:rPr lang="en-US" dirty="0">
                <a:ea typeface="MS PGothic" charset="0"/>
              </a:rPr>
              <a:t>How was Mendel so lucky to never encounter  linkage? It would have been hard to explain.</a:t>
            </a:r>
          </a:p>
          <a:p>
            <a:pPr lvl="2" eaLnBrk="1" hangingPunct="1">
              <a:buFont typeface="Arial" charset="0"/>
              <a:buNone/>
              <a:defRPr/>
            </a:pPr>
            <a:endParaRPr lang="en-US" dirty="0">
              <a:ea typeface="MS PGothic" charset="0"/>
            </a:endParaRPr>
          </a:p>
          <a:p>
            <a:pPr lvl="2" eaLnBrk="1" hangingPunct="1">
              <a:buFont typeface="Arial" charset="0"/>
              <a:buNone/>
              <a:defRPr/>
            </a:pPr>
            <a:endParaRPr lang="en-US" dirty="0">
              <a:ea typeface="MS PGothic" charset="0"/>
            </a:endParaRPr>
          </a:p>
        </p:txBody>
      </p:sp>
    </p:spTree>
    <p:extLst>
      <p:ext uri="{BB962C8B-B14F-4D97-AF65-F5344CB8AC3E}">
        <p14:creationId xmlns:p14="http://schemas.microsoft.com/office/powerpoint/2010/main" val="743703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D9FFD467-94C4-0543-8E37-7D4588E53291}"/>
              </a:ext>
            </a:extLst>
          </p:cNvPr>
          <p:cNvSpPr>
            <a:spLocks noGrp="1"/>
          </p:cNvSpPr>
          <p:nvPr>
            <p:ph type="title"/>
          </p:nvPr>
        </p:nvSpPr>
        <p:spPr/>
        <p:txBody>
          <a:bodyPr/>
          <a:lstStyle/>
          <a:p>
            <a:pPr eaLnBrk="1" hangingPunct="1"/>
            <a:endParaRPr lang="en-US" altLang="en-US"/>
          </a:p>
        </p:txBody>
      </p:sp>
      <p:sp>
        <p:nvSpPr>
          <p:cNvPr id="38914" name="Content Placeholder 2">
            <a:extLst>
              <a:ext uri="{FF2B5EF4-FFF2-40B4-BE49-F238E27FC236}">
                <a16:creationId xmlns:a16="http://schemas.microsoft.com/office/drawing/2014/main" id="{B7B7F82D-8BF4-164B-A0A9-E575BB55B4C3}"/>
              </a:ext>
            </a:extLst>
          </p:cNvPr>
          <p:cNvSpPr>
            <a:spLocks noGrp="1"/>
          </p:cNvSpPr>
          <p:nvPr>
            <p:ph idx="1"/>
          </p:nvPr>
        </p:nvSpPr>
        <p:spPr/>
        <p:txBody>
          <a:bodyPr>
            <a:normAutofit lnSpcReduction="10000"/>
          </a:bodyPr>
          <a:lstStyle/>
          <a:p>
            <a:pPr eaLnBrk="1" hangingPunct="1">
              <a:defRPr/>
            </a:pPr>
            <a:r>
              <a:rPr lang="en-US">
                <a:ea typeface="MS PGothic" charset="0"/>
                <a:cs typeface="MS PGothic" charset="0"/>
              </a:rPr>
              <a:t>He did encounter linkage—but he didn’t know it!!!  (page </a:t>
            </a:r>
            <a:r>
              <a:rPr lang="en-US">
                <a:solidFill>
                  <a:srgbClr val="FF0000"/>
                </a:solidFill>
                <a:ea typeface="MS PGothic" charset="0"/>
                <a:cs typeface="MS PGothic" charset="0"/>
              </a:rPr>
              <a:t>126</a:t>
            </a:r>
            <a:r>
              <a:rPr lang="en-US">
                <a:ea typeface="MS PGothic" charset="0"/>
                <a:cs typeface="MS PGothic" charset="0"/>
              </a:rPr>
              <a:t>) READ!!</a:t>
            </a:r>
          </a:p>
          <a:p>
            <a:pPr eaLnBrk="1" hangingPunct="1">
              <a:defRPr/>
            </a:pPr>
            <a:r>
              <a:rPr lang="en-US">
                <a:ea typeface="MS PGothic" charset="0"/>
                <a:cs typeface="MS PGothic" charset="0"/>
              </a:rPr>
              <a:t>We now know lots about the genes controlling those 7 traits including the location of each gene:</a:t>
            </a:r>
          </a:p>
          <a:p>
            <a:pPr lvl="1" eaLnBrk="1" hangingPunct="1">
              <a:defRPr/>
            </a:pPr>
            <a:r>
              <a:rPr lang="en-US">
                <a:ea typeface="MS PGothic" charset="0"/>
                <a:cs typeface="MS PGothic" charset="0"/>
              </a:rPr>
              <a:t>Chromosome 4----3 genes/ traits (3 linked genes)</a:t>
            </a:r>
          </a:p>
          <a:p>
            <a:pPr lvl="1" eaLnBrk="1" hangingPunct="1">
              <a:defRPr/>
            </a:pPr>
            <a:r>
              <a:rPr lang="en-US">
                <a:ea typeface="MS PGothic" charset="0"/>
                <a:cs typeface="MS PGothic" charset="0"/>
              </a:rPr>
              <a:t>Chromosome 1---2 genes/ traits (2 linked genes)</a:t>
            </a:r>
          </a:p>
          <a:p>
            <a:pPr lvl="1" eaLnBrk="1" hangingPunct="1">
              <a:defRPr/>
            </a:pPr>
            <a:r>
              <a:rPr lang="en-US">
                <a:ea typeface="MS PGothic" charset="0"/>
                <a:cs typeface="MS PGothic" charset="0"/>
              </a:rPr>
              <a:t>Chromosome 5---1 gene/ trait</a:t>
            </a:r>
          </a:p>
          <a:p>
            <a:pPr lvl="1" eaLnBrk="1" hangingPunct="1">
              <a:defRPr/>
            </a:pPr>
            <a:r>
              <a:rPr lang="en-US">
                <a:ea typeface="MS PGothic" charset="0"/>
                <a:cs typeface="MS PGothic" charset="0"/>
              </a:rPr>
              <a:t>Chromosome 7---1 gene/ trait</a:t>
            </a:r>
          </a:p>
          <a:p>
            <a:pPr eaLnBrk="1" hangingPunct="1">
              <a:defRPr/>
            </a:pPr>
            <a:endParaRPr lang="en-US">
              <a:ea typeface="MS PGothic" charset="0"/>
              <a:cs typeface="MS PGothic" charset="0"/>
            </a:endParaRPr>
          </a:p>
          <a:p>
            <a:pPr lvl="1" eaLnBrk="1" hangingPunct="1">
              <a:defRPr/>
            </a:pPr>
            <a:endParaRPr lang="en-US">
              <a:ea typeface="MS PGothic" charset="0"/>
              <a:cs typeface="MS PGothic" charset="0"/>
            </a:endParaRPr>
          </a:p>
        </p:txBody>
      </p:sp>
    </p:spTree>
    <p:extLst>
      <p:ext uri="{BB962C8B-B14F-4D97-AF65-F5344CB8AC3E}">
        <p14:creationId xmlns:p14="http://schemas.microsoft.com/office/powerpoint/2010/main" val="3100325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3">
            <a:extLst>
              <a:ext uri="{FF2B5EF4-FFF2-40B4-BE49-F238E27FC236}">
                <a16:creationId xmlns:a16="http://schemas.microsoft.com/office/drawing/2014/main" id="{85164A82-8EAD-154A-8D5B-F89033A65919}"/>
              </a:ext>
            </a:extLst>
          </p:cNvPr>
          <p:cNvSpPr>
            <a:spLocks noGrp="1"/>
          </p:cNvSpPr>
          <p:nvPr>
            <p:ph type="title"/>
          </p:nvPr>
        </p:nvSpPr>
        <p:spPr/>
        <p:txBody>
          <a:bodyPr/>
          <a:lstStyle/>
          <a:p>
            <a:r>
              <a:rPr lang="en-US" altLang="en-US"/>
              <a:t>Table 5–1</a:t>
            </a:r>
          </a:p>
        </p:txBody>
      </p:sp>
      <p:sp>
        <p:nvSpPr>
          <p:cNvPr id="54274" name="Footer Placeholder 4">
            <a:extLst>
              <a:ext uri="{FF2B5EF4-FFF2-40B4-BE49-F238E27FC236}">
                <a16:creationId xmlns:a16="http://schemas.microsoft.com/office/drawing/2014/main" id="{94E7C995-5108-2043-9E1F-AA7B7E808EF4}"/>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altLang="en-US">
                <a:solidFill>
                  <a:srgbClr val="898989"/>
                </a:solidFill>
                <a:latin typeface="Calibri" panose="020F0502020204030204" pitchFamily="34" charset="0"/>
              </a:rPr>
              <a:t>© 2015 Pearson Education, Inc.</a:t>
            </a:r>
          </a:p>
        </p:txBody>
      </p:sp>
      <p:pic>
        <p:nvPicPr>
          <p:cNvPr id="54275" name="Picture 1">
            <a:extLst>
              <a:ext uri="{FF2B5EF4-FFF2-40B4-BE49-F238E27FC236}">
                <a16:creationId xmlns:a16="http://schemas.microsoft.com/office/drawing/2014/main" id="{CB28D4AB-0FEF-6C47-A155-660D744DA2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450" y="2239963"/>
            <a:ext cx="85471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1083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8A955469-EE36-3D4E-AE45-037A83BE2909}"/>
              </a:ext>
            </a:extLst>
          </p:cNvPr>
          <p:cNvSpPr>
            <a:spLocks noGrp="1"/>
          </p:cNvSpPr>
          <p:nvPr>
            <p:ph type="title"/>
          </p:nvPr>
        </p:nvSpPr>
        <p:spPr/>
        <p:txBody>
          <a:bodyPr/>
          <a:lstStyle/>
          <a:p>
            <a:pPr eaLnBrk="1" hangingPunct="1"/>
            <a:endParaRPr lang="en-US" altLang="en-US"/>
          </a:p>
        </p:txBody>
      </p:sp>
      <p:sp>
        <p:nvSpPr>
          <p:cNvPr id="56322" name="Content Placeholder 2">
            <a:extLst>
              <a:ext uri="{FF2B5EF4-FFF2-40B4-BE49-F238E27FC236}">
                <a16:creationId xmlns:a16="http://schemas.microsoft.com/office/drawing/2014/main" id="{DE47CEA7-D944-BD4F-86E4-3EAA97BCB18D}"/>
              </a:ext>
            </a:extLst>
          </p:cNvPr>
          <p:cNvSpPr>
            <a:spLocks noGrp="1"/>
          </p:cNvSpPr>
          <p:nvPr>
            <p:ph idx="1"/>
          </p:nvPr>
        </p:nvSpPr>
        <p:spPr/>
        <p:txBody>
          <a:bodyPr/>
          <a:lstStyle/>
          <a:p>
            <a:pPr eaLnBrk="1" hangingPunct="1"/>
            <a:r>
              <a:rPr lang="en-US" altLang="en-US"/>
              <a:t>Why did Mendel only describe independently assorting unit factors?!</a:t>
            </a:r>
          </a:p>
          <a:p>
            <a:pPr eaLnBrk="1" hangingPunct="1"/>
            <a:endParaRPr lang="en-US" altLang="en-US"/>
          </a:p>
          <a:p>
            <a:pPr lvl="1" eaLnBrk="1" hangingPunct="1">
              <a:buFont typeface="Arial" panose="020B0604020202020204" pitchFamily="34" charset="0"/>
              <a:buNone/>
            </a:pPr>
            <a:r>
              <a:rPr lang="en-US" altLang="en-US"/>
              <a:t>For the dihybrid crosses he studied only,  those involving linked genes included genes that are so distantly linked on the chromosome that </a:t>
            </a:r>
            <a:r>
              <a:rPr lang="en-US" altLang="en-US" u="sng"/>
              <a:t>they appear unlinked </a:t>
            </a:r>
            <a:r>
              <a:rPr lang="en-US" altLang="en-US"/>
              <a:t>(~50% recombination)</a:t>
            </a:r>
          </a:p>
        </p:txBody>
      </p:sp>
    </p:spTree>
    <p:extLst>
      <p:ext uri="{BB962C8B-B14F-4D97-AF65-F5344CB8AC3E}">
        <p14:creationId xmlns:p14="http://schemas.microsoft.com/office/powerpoint/2010/main" val="235803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F25C24A4-A55A-6C43-9520-89A45435C512}"/>
              </a:ext>
            </a:extLst>
          </p:cNvPr>
          <p:cNvSpPr>
            <a:spLocks noGrp="1"/>
          </p:cNvSpPr>
          <p:nvPr>
            <p:ph type="title"/>
          </p:nvPr>
        </p:nvSpPr>
        <p:spPr/>
        <p:txBody>
          <a:bodyPr/>
          <a:lstStyle/>
          <a:p>
            <a:r>
              <a:rPr lang="en-US" altLang="en-US"/>
              <a:t>Important observation</a:t>
            </a:r>
            <a:r>
              <a:rPr lang="is-IS" altLang="en-US"/>
              <a:t>…	</a:t>
            </a:r>
            <a:endParaRPr lang="en-US" altLang="en-US"/>
          </a:p>
        </p:txBody>
      </p:sp>
      <p:sp>
        <p:nvSpPr>
          <p:cNvPr id="40962" name="Content Placeholder 2">
            <a:extLst>
              <a:ext uri="{FF2B5EF4-FFF2-40B4-BE49-F238E27FC236}">
                <a16:creationId xmlns:a16="http://schemas.microsoft.com/office/drawing/2014/main" id="{83A509D6-0835-1744-AFF9-CF4C0394E7D2}"/>
              </a:ext>
            </a:extLst>
          </p:cNvPr>
          <p:cNvSpPr>
            <a:spLocks noGrp="1"/>
          </p:cNvSpPr>
          <p:nvPr>
            <p:ph idx="1"/>
          </p:nvPr>
        </p:nvSpPr>
        <p:spPr/>
        <p:txBody>
          <a:bodyPr/>
          <a:lstStyle/>
          <a:p>
            <a:r>
              <a:rPr lang="en-US" altLang="en-US" dirty="0"/>
              <a:t>A dihybrid cross involving linked genes will usually result in 4 different combinations of traits, but </a:t>
            </a:r>
            <a:r>
              <a:rPr lang="en-US" altLang="en-US" u="sng" dirty="0"/>
              <a:t>not give a 9:3:3:1 ratio of offspring. </a:t>
            </a:r>
          </a:p>
          <a:p>
            <a:endParaRPr lang="en-US" altLang="en-US" u="sng" dirty="0"/>
          </a:p>
          <a:p>
            <a:r>
              <a:rPr lang="en-US" altLang="en-US" dirty="0"/>
              <a:t>These 2 genes definitely did not appear to assort independently—different ratios were seen—different in every gene pair examined as well. </a:t>
            </a:r>
          </a:p>
        </p:txBody>
      </p:sp>
    </p:spTree>
    <p:extLst>
      <p:ext uri="{BB962C8B-B14F-4D97-AF65-F5344CB8AC3E}">
        <p14:creationId xmlns:p14="http://schemas.microsoft.com/office/powerpoint/2010/main" val="4070763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88B75512-3514-8C45-80DD-271769FB0335}"/>
              </a:ext>
            </a:extLst>
          </p:cNvPr>
          <p:cNvSpPr>
            <a:spLocks noGrp="1"/>
          </p:cNvSpPr>
          <p:nvPr>
            <p:ph type="title" idx="4294967295"/>
          </p:nvPr>
        </p:nvSpPr>
        <p:spPr/>
        <p:txBody>
          <a:bodyPr/>
          <a:lstStyle/>
          <a:p>
            <a:endParaRPr lang="en-US" altLang="en-US"/>
          </a:p>
        </p:txBody>
      </p:sp>
      <p:sp>
        <p:nvSpPr>
          <p:cNvPr id="41986" name="Content Placeholder 2">
            <a:extLst>
              <a:ext uri="{FF2B5EF4-FFF2-40B4-BE49-F238E27FC236}">
                <a16:creationId xmlns:a16="http://schemas.microsoft.com/office/drawing/2014/main" id="{E692CB35-2248-654D-8C21-45471EAD0752}"/>
              </a:ext>
            </a:extLst>
          </p:cNvPr>
          <p:cNvSpPr>
            <a:spLocks noGrp="1"/>
          </p:cNvSpPr>
          <p:nvPr>
            <p:ph idx="4294967295"/>
          </p:nvPr>
        </p:nvSpPr>
        <p:spPr>
          <a:xfrm>
            <a:off x="457200" y="2057400"/>
            <a:ext cx="8229600" cy="3714750"/>
          </a:xfrm>
        </p:spPr>
        <p:txBody>
          <a:bodyPr/>
          <a:lstStyle/>
          <a:p>
            <a:r>
              <a:rPr lang="en-US" altLang="en-US"/>
              <a:t>Sturtevant</a:t>
            </a:r>
            <a:r>
              <a:rPr lang="ja-JP" altLang="en-US"/>
              <a:t>’</a:t>
            </a:r>
            <a:r>
              <a:rPr lang="en-US" altLang="ja-JP"/>
              <a:t>s conclusion: </a:t>
            </a:r>
          </a:p>
          <a:p>
            <a:pPr>
              <a:buFont typeface="Arial" panose="020B0604020202020204" pitchFamily="34" charset="0"/>
              <a:buNone/>
            </a:pPr>
            <a:r>
              <a:rPr lang="en-US" altLang="en-US"/>
              <a:t>	1) linked genes </a:t>
            </a:r>
            <a:r>
              <a:rPr lang="en-US" altLang="en-US" i="1"/>
              <a:t>do</a:t>
            </a:r>
            <a:r>
              <a:rPr lang="en-US" altLang="en-US"/>
              <a:t> physically separate as a result of crossing over during meiosis</a:t>
            </a:r>
          </a:p>
          <a:p>
            <a:pPr>
              <a:buFont typeface="Arial" panose="020B0604020202020204" pitchFamily="34" charset="0"/>
              <a:buNone/>
            </a:pPr>
            <a:endParaRPr lang="en-US" altLang="en-US"/>
          </a:p>
          <a:p>
            <a:pPr>
              <a:buFont typeface="Arial" panose="020B0604020202020204" pitchFamily="34" charset="0"/>
              <a:buNone/>
            </a:pPr>
            <a:r>
              <a:rPr lang="en-US" altLang="en-US"/>
              <a:t>	2) Different  crossing over/recombination frequencies reflect physical distances between loci.</a:t>
            </a:r>
          </a:p>
          <a:p>
            <a:pPr>
              <a:buFont typeface="Arial" panose="020B0604020202020204" pitchFamily="34" charset="0"/>
              <a:buNone/>
            </a:pPr>
            <a:r>
              <a:rPr lang="en-US" altLang="en-US"/>
              <a:t>3)   Closely spaced genes are less likely to undergo crossing over.</a:t>
            </a:r>
          </a:p>
        </p:txBody>
      </p:sp>
    </p:spTree>
    <p:extLst>
      <p:ext uri="{BB962C8B-B14F-4D97-AF65-F5344CB8AC3E}">
        <p14:creationId xmlns:p14="http://schemas.microsoft.com/office/powerpoint/2010/main" val="312413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1410A0BC-9C81-D148-ADCC-1102FCF5CEE6}"/>
              </a:ext>
            </a:extLst>
          </p:cNvPr>
          <p:cNvSpPr>
            <a:spLocks noGrp="1"/>
          </p:cNvSpPr>
          <p:nvPr>
            <p:ph type="title" idx="4294967295"/>
          </p:nvPr>
        </p:nvSpPr>
        <p:spPr/>
        <p:txBody>
          <a:bodyPr/>
          <a:lstStyle/>
          <a:p>
            <a:endParaRPr lang="en-US" altLang="en-US"/>
          </a:p>
        </p:txBody>
      </p:sp>
      <p:sp>
        <p:nvSpPr>
          <p:cNvPr id="43010" name="Content Placeholder 2">
            <a:extLst>
              <a:ext uri="{FF2B5EF4-FFF2-40B4-BE49-F238E27FC236}">
                <a16:creationId xmlns:a16="http://schemas.microsoft.com/office/drawing/2014/main" id="{1DECC42B-48F5-B84E-9AF3-92E33161BBEC}"/>
              </a:ext>
            </a:extLst>
          </p:cNvPr>
          <p:cNvSpPr>
            <a:spLocks noGrp="1"/>
          </p:cNvSpPr>
          <p:nvPr>
            <p:ph idx="4294967295"/>
          </p:nvPr>
        </p:nvSpPr>
        <p:spPr>
          <a:xfrm>
            <a:off x="381000" y="2114550"/>
            <a:ext cx="8229600" cy="3394075"/>
          </a:xfrm>
        </p:spPr>
        <p:txBody>
          <a:bodyPr/>
          <a:lstStyle/>
          <a:p>
            <a:r>
              <a:rPr lang="en-US" altLang="en-US"/>
              <a:t>Distances determined by recombination frequencies are not  actual physical distances, but do reflect relative distances between genes.</a:t>
            </a:r>
          </a:p>
          <a:p>
            <a:endParaRPr lang="en-US" altLang="en-US"/>
          </a:p>
          <a:p>
            <a:r>
              <a:rPr lang="en-US" altLang="en-US"/>
              <a:t>Units are centiMorgans (</a:t>
            </a:r>
            <a:r>
              <a:rPr lang="en-US" altLang="en-US" b="1">
                <a:solidFill>
                  <a:srgbClr val="FF0000"/>
                </a:solidFill>
              </a:rPr>
              <a:t>cM</a:t>
            </a:r>
            <a:r>
              <a:rPr lang="en-US" altLang="en-US"/>
              <a:t>) or map units (</a:t>
            </a:r>
            <a:r>
              <a:rPr lang="en-US" altLang="en-US" b="1">
                <a:solidFill>
                  <a:srgbClr val="FF0000"/>
                </a:solidFill>
              </a:rPr>
              <a:t>mu</a:t>
            </a:r>
            <a:r>
              <a:rPr lang="en-US" altLang="en-US"/>
              <a:t>)</a:t>
            </a:r>
          </a:p>
        </p:txBody>
      </p:sp>
    </p:spTree>
    <p:extLst>
      <p:ext uri="{BB962C8B-B14F-4D97-AF65-F5344CB8AC3E}">
        <p14:creationId xmlns:p14="http://schemas.microsoft.com/office/powerpoint/2010/main" val="25196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6">
            <a:extLst>
              <a:ext uri="{FF2B5EF4-FFF2-40B4-BE49-F238E27FC236}">
                <a16:creationId xmlns:a16="http://schemas.microsoft.com/office/drawing/2014/main" id="{BAC0B3D7-AFDE-CB4C-93D3-4C6D66AFF6A0}"/>
              </a:ext>
            </a:extLst>
          </p:cNvPr>
          <p:cNvSpPr txBox="1">
            <a:spLocks noChangeArrowheads="1"/>
          </p:cNvSpPr>
          <p:nvPr/>
        </p:nvSpPr>
        <p:spPr bwMode="auto">
          <a:xfrm>
            <a:off x="6172200" y="5722938"/>
            <a:ext cx="297180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30861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n-US" altLang="en-US" sz="900" b="1">
                <a:solidFill>
                  <a:srgbClr val="D53D21"/>
                </a:solidFill>
              </a:rPr>
              <a:t>Figure 5.4</a:t>
            </a:r>
          </a:p>
        </p:txBody>
      </p:sp>
      <p:pic>
        <p:nvPicPr>
          <p:cNvPr id="44034" name="Picture 12">
            <a:extLst>
              <a:ext uri="{FF2B5EF4-FFF2-40B4-BE49-F238E27FC236}">
                <a16:creationId xmlns:a16="http://schemas.microsoft.com/office/drawing/2014/main" id="{43143C4C-DDE4-6548-AE33-BE6C100758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3486"/>
          <a:stretch>
            <a:fillRect/>
          </a:stretch>
        </p:blipFill>
        <p:spPr bwMode="auto">
          <a:xfrm>
            <a:off x="304800" y="2686050"/>
            <a:ext cx="8532813"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TextBox 4">
            <a:extLst>
              <a:ext uri="{FF2B5EF4-FFF2-40B4-BE49-F238E27FC236}">
                <a16:creationId xmlns:a16="http://schemas.microsoft.com/office/drawing/2014/main" id="{39BBE2F1-435D-AE48-A89C-8D982256BD7A}"/>
              </a:ext>
            </a:extLst>
          </p:cNvPr>
          <p:cNvSpPr txBox="1">
            <a:spLocks noChangeArrowheads="1"/>
          </p:cNvSpPr>
          <p:nvPr/>
        </p:nvSpPr>
        <p:spPr bwMode="auto">
          <a:xfrm>
            <a:off x="1066800" y="1314450"/>
            <a:ext cx="6400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Morgan</a:t>
            </a:r>
            <a:r>
              <a:rPr lang="ja-JP" altLang="en-US" sz="1800"/>
              <a:t>’</a:t>
            </a:r>
            <a:r>
              <a:rPr lang="en-US" altLang="ja-JP" sz="1800">
                <a:cs typeface="Arial" panose="020B0604020202020204" pitchFamily="34" charset="0"/>
              </a:rPr>
              <a:t>s data was used to create a map showing the relative distance between the genes.</a:t>
            </a:r>
            <a:endParaRPr lang="en-US" altLang="en-US" sz="1800">
              <a:cs typeface="Arial" panose="020B0604020202020204" pitchFamily="34" charset="0"/>
            </a:endParaRPr>
          </a:p>
        </p:txBody>
      </p:sp>
      <p:sp>
        <p:nvSpPr>
          <p:cNvPr id="7" name="Rectangle 6">
            <a:extLst>
              <a:ext uri="{FF2B5EF4-FFF2-40B4-BE49-F238E27FC236}">
                <a16:creationId xmlns:a16="http://schemas.microsoft.com/office/drawing/2014/main" id="{5CE65069-DE64-F944-8BCA-7D4DB473926F}"/>
              </a:ext>
            </a:extLst>
          </p:cNvPr>
          <p:cNvSpPr/>
          <p:nvPr/>
        </p:nvSpPr>
        <p:spPr>
          <a:xfrm>
            <a:off x="685800" y="3714750"/>
            <a:ext cx="6248400" cy="400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Aa</a:t>
            </a:r>
            <a:endParaRPr lang="en-US" dirty="0"/>
          </a:p>
        </p:txBody>
      </p:sp>
      <p:sp>
        <p:nvSpPr>
          <p:cNvPr id="44037" name="TextBox 7">
            <a:extLst>
              <a:ext uri="{FF2B5EF4-FFF2-40B4-BE49-F238E27FC236}">
                <a16:creationId xmlns:a16="http://schemas.microsoft.com/office/drawing/2014/main" id="{DAFDDE92-C059-2C4B-85CC-4AE26213F267}"/>
              </a:ext>
            </a:extLst>
          </p:cNvPr>
          <p:cNvSpPr txBox="1">
            <a:spLocks noChangeArrowheads="1"/>
          </p:cNvSpPr>
          <p:nvPr/>
        </p:nvSpPr>
        <p:spPr bwMode="auto">
          <a:xfrm>
            <a:off x="1219200" y="4800600"/>
            <a:ext cx="6553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t>**The two, 2-point crosses would not show order, unless all combinations of genes were analyzed. </a:t>
            </a:r>
          </a:p>
        </p:txBody>
      </p:sp>
    </p:spTree>
    <p:extLst>
      <p:ext uri="{BB962C8B-B14F-4D97-AF65-F5344CB8AC3E}">
        <p14:creationId xmlns:p14="http://schemas.microsoft.com/office/powerpoint/2010/main" val="208977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0D391-11B3-0A45-97D8-7EF8B4207C69}"/>
              </a:ext>
            </a:extLst>
          </p:cNvPr>
          <p:cNvSpPr>
            <a:spLocks noGrp="1"/>
          </p:cNvSpPr>
          <p:nvPr>
            <p:ph type="title"/>
          </p:nvPr>
        </p:nvSpPr>
        <p:spPr/>
        <p:txBody>
          <a:bodyPr/>
          <a:lstStyle/>
          <a:p>
            <a:r>
              <a:rPr lang="en-US" dirty="0"/>
              <a:t>Applying the concepts…</a:t>
            </a:r>
          </a:p>
        </p:txBody>
      </p:sp>
      <p:sp>
        <p:nvSpPr>
          <p:cNvPr id="3" name="Content Placeholder 2">
            <a:extLst>
              <a:ext uri="{FF2B5EF4-FFF2-40B4-BE49-F238E27FC236}">
                <a16:creationId xmlns:a16="http://schemas.microsoft.com/office/drawing/2014/main" id="{E30DCACE-D7D0-4D42-A9F7-A3CA0D0CAFA2}"/>
              </a:ext>
            </a:extLst>
          </p:cNvPr>
          <p:cNvSpPr>
            <a:spLocks noGrp="1"/>
          </p:cNvSpPr>
          <p:nvPr>
            <p:ph idx="1"/>
          </p:nvPr>
        </p:nvSpPr>
        <p:spPr/>
        <p:txBody>
          <a:bodyPr/>
          <a:lstStyle/>
          <a:p>
            <a:r>
              <a:rPr lang="en-US" dirty="0"/>
              <a:t>Is this the only map possible?</a:t>
            </a:r>
          </a:p>
          <a:p>
            <a:r>
              <a:rPr lang="en-US" dirty="0"/>
              <a:t>How could we be certain of the exact order of the genes?  (basically make sure a specific gene is in the middle of the 3?)</a:t>
            </a:r>
          </a:p>
          <a:p>
            <a:endParaRPr lang="en-US" dirty="0"/>
          </a:p>
          <a:p>
            <a:endParaRPr lang="en-US" dirty="0"/>
          </a:p>
        </p:txBody>
      </p:sp>
    </p:spTree>
    <p:extLst>
      <p:ext uri="{BB962C8B-B14F-4D97-AF65-F5344CB8AC3E}">
        <p14:creationId xmlns:p14="http://schemas.microsoft.com/office/powerpoint/2010/main" val="197806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B59AD64B-C2C4-294E-9D82-0A56A6B381EC}"/>
              </a:ext>
            </a:extLst>
          </p:cNvPr>
          <p:cNvSpPr>
            <a:spLocks noGrp="1"/>
          </p:cNvSpPr>
          <p:nvPr>
            <p:ph type="title"/>
          </p:nvPr>
        </p:nvSpPr>
        <p:spPr/>
        <p:txBody>
          <a:bodyPr/>
          <a:lstStyle/>
          <a:p>
            <a:pPr eaLnBrk="1" hangingPunct="1"/>
            <a:r>
              <a:rPr lang="en-US" altLang="en-US"/>
              <a:t> Quick summary…linked genes</a:t>
            </a:r>
          </a:p>
        </p:txBody>
      </p:sp>
      <p:sp>
        <p:nvSpPr>
          <p:cNvPr id="46082" name="Content Placeholder 2">
            <a:extLst>
              <a:ext uri="{FF2B5EF4-FFF2-40B4-BE49-F238E27FC236}">
                <a16:creationId xmlns:a16="http://schemas.microsoft.com/office/drawing/2014/main" id="{2303DD64-536D-514B-9F62-D04188D2AC60}"/>
              </a:ext>
            </a:extLst>
          </p:cNvPr>
          <p:cNvSpPr>
            <a:spLocks noGrp="1"/>
          </p:cNvSpPr>
          <p:nvPr>
            <p:ph idx="1"/>
          </p:nvPr>
        </p:nvSpPr>
        <p:spPr/>
        <p:txBody>
          <a:bodyPr/>
          <a:lstStyle/>
          <a:p>
            <a:pPr eaLnBrk="1" hangingPunct="1"/>
            <a:r>
              <a:rPr lang="en-US" altLang="en-US"/>
              <a:t>We</a:t>
            </a:r>
            <a:r>
              <a:rPr lang="ja-JP" altLang="en-US"/>
              <a:t>’</a:t>
            </a:r>
            <a:r>
              <a:rPr lang="en-US" altLang="ja-JP"/>
              <a:t>ve defined linked genes.</a:t>
            </a:r>
          </a:p>
          <a:p>
            <a:pPr eaLnBrk="1" hangingPunct="1">
              <a:buFont typeface="Arial" panose="020B0604020202020204" pitchFamily="34" charset="0"/>
              <a:buNone/>
            </a:pPr>
            <a:endParaRPr lang="en-US" altLang="en-US"/>
          </a:p>
          <a:p>
            <a:pPr eaLnBrk="1" hangingPunct="1"/>
            <a:r>
              <a:rPr lang="en-US" altLang="en-US"/>
              <a:t>We</a:t>
            </a:r>
            <a:r>
              <a:rPr lang="ja-JP" altLang="en-US"/>
              <a:t>’</a:t>
            </a:r>
            <a:r>
              <a:rPr lang="en-US" altLang="ja-JP"/>
              <a:t>ve noted that independent assortment does not occur, with linked genes.</a:t>
            </a:r>
          </a:p>
          <a:p>
            <a:pPr eaLnBrk="1" hangingPunct="1">
              <a:buFont typeface="Arial" panose="020B0604020202020204" pitchFamily="34" charset="0"/>
              <a:buNone/>
            </a:pPr>
            <a:endParaRPr lang="en-US" altLang="en-US"/>
          </a:p>
          <a:p>
            <a:pPr eaLnBrk="1" hangingPunct="1"/>
            <a:r>
              <a:rPr lang="en-US" altLang="en-US"/>
              <a:t>We</a:t>
            </a:r>
            <a:r>
              <a:rPr lang="ja-JP" altLang="en-US"/>
              <a:t>’</a:t>
            </a:r>
            <a:r>
              <a:rPr lang="en-US" altLang="ja-JP"/>
              <a:t>ve noted that linked alleles can separate if crossing over occurs between them.</a:t>
            </a:r>
            <a:endParaRPr lang="en-US" altLang="en-US"/>
          </a:p>
        </p:txBody>
      </p:sp>
    </p:spTree>
    <p:extLst>
      <p:ext uri="{BB962C8B-B14F-4D97-AF65-F5344CB8AC3E}">
        <p14:creationId xmlns:p14="http://schemas.microsoft.com/office/powerpoint/2010/main" val="3437984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cture15fall2019" id="{4730676C-6FA9-C345-BECF-E89A4A5E5E2B}" vid="{9F4E1826-619B-C14D-B240-255328F1E8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3775</TotalTime>
  <Words>1641</Words>
  <Application>Microsoft Macintosh PowerPoint</Application>
  <PresentationFormat>On-screen Show (4:3)</PresentationFormat>
  <Paragraphs>153</Paragraphs>
  <Slides>33</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Lecture 27 November 6th , 2019</vt:lpstr>
      <vt:lpstr>Where were we?…</vt:lpstr>
      <vt:lpstr>PowerPoint Presentation</vt:lpstr>
      <vt:lpstr>Important observation… </vt:lpstr>
      <vt:lpstr>PowerPoint Presentation</vt:lpstr>
      <vt:lpstr>PowerPoint Presentation</vt:lpstr>
      <vt:lpstr>PowerPoint Presentation</vt:lpstr>
      <vt:lpstr>Applying the concepts…</vt:lpstr>
      <vt:lpstr> Quick summary…linked genes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closer look at crossing over</vt:lpstr>
      <vt:lpstr>PowerPoint Presentation</vt:lpstr>
      <vt:lpstr>PowerPoint Presentation</vt:lpstr>
      <vt:lpstr>PowerPoint Presentation</vt:lpstr>
      <vt:lpstr>PowerPoint Presentation</vt:lpstr>
      <vt:lpstr>Important concept!</vt:lpstr>
      <vt:lpstr>PowerPoint Presentation</vt:lpstr>
      <vt:lpstr>Conclusion?...</vt:lpstr>
      <vt:lpstr>This is a problem!</vt:lpstr>
      <vt:lpstr>PowerPoint Presentation</vt:lpstr>
      <vt:lpstr>Something to ponder…</vt:lpstr>
      <vt:lpstr>PowerPoint Presentation</vt:lpstr>
      <vt:lpstr>Table 5–1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15 October 7,2019</dc:title>
  <dc:subject/>
  <dc:creator>Super, Heidi</dc:creator>
  <cp:keywords/>
  <dc:description/>
  <cp:lastModifiedBy>Super, Heidi</cp:lastModifiedBy>
  <cp:revision>54</cp:revision>
  <cp:lastPrinted>2019-10-11T13:27:27Z</cp:lastPrinted>
  <dcterms:created xsi:type="dcterms:W3CDTF">2019-10-07T18:23:51Z</dcterms:created>
  <dcterms:modified xsi:type="dcterms:W3CDTF">2019-11-06T12:12:44Z</dcterms:modified>
  <cp:category/>
</cp:coreProperties>
</file>